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56" r:id="rId3"/>
    <p:sldId id="257" r:id="rId4"/>
    <p:sldId id="258" r:id="rId5"/>
    <p:sldId id="259" r:id="rId6"/>
    <p:sldId id="260" r:id="rId7"/>
    <p:sldId id="261" r:id="rId8"/>
    <p:sldId id="262" r:id="rId9"/>
    <p:sldId id="263" r:id="rId10"/>
    <p:sldId id="281" r:id="rId11"/>
    <p:sldId id="283" r:id="rId12"/>
    <p:sldId id="285" r:id="rId13"/>
    <p:sldId id="282" r:id="rId14"/>
    <p:sldId id="291" r:id="rId15"/>
    <p:sldId id="292" r:id="rId16"/>
    <p:sldId id="276" r:id="rId17"/>
    <p:sldId id="277" r:id="rId18"/>
    <p:sldId id="278" r:id="rId19"/>
    <p:sldId id="279" r:id="rId20"/>
    <p:sldId id="280" r:id="rId21"/>
    <p:sldId id="264" r:id="rId22"/>
    <p:sldId id="265" r:id="rId23"/>
    <p:sldId id="266" r:id="rId24"/>
    <p:sldId id="267" r:id="rId25"/>
    <p:sldId id="268" r:id="rId26"/>
    <p:sldId id="269" r:id="rId27"/>
    <p:sldId id="270" r:id="rId28"/>
    <p:sldId id="271" r:id="rId29"/>
    <p:sldId id="272" r:id="rId30"/>
    <p:sldId id="273" r:id="rId31"/>
    <p:sldId id="274" r:id="rId32"/>
    <p:sldId id="288" r:id="rId33"/>
    <p:sldId id="29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43069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166934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156264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7332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505175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3737457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414880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285820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56060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3906552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3AD891C-6E4E-4CD0-AA84-0869B0B14367}" type="datetimeFigureOut">
              <a:rPr lang="zh-CN" altLang="en-US" smtClean="0"/>
              <a:t>2018/4/8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994201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D891C-6E4E-4CD0-AA84-0869B0B14367}" type="datetimeFigureOut">
              <a:rPr lang="zh-CN" altLang="en-US" smtClean="0"/>
              <a:t>2018/4/8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522D6-D68B-438E-8F07-A847BDA6CFB0}" type="slidenum">
              <a:rPr lang="zh-CN" altLang="en-US" smtClean="0"/>
              <a:t>‹#›</a:t>
            </a:fld>
            <a:endParaRPr lang="zh-CN" altLang="en-US"/>
          </a:p>
        </p:txBody>
      </p:sp>
    </p:spTree>
    <p:extLst>
      <p:ext uri="{BB962C8B-B14F-4D97-AF65-F5344CB8AC3E}">
        <p14:creationId xmlns:p14="http://schemas.microsoft.com/office/powerpoint/2010/main" val="3234334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tableau.com/stories/topic/map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ableau.com/stories/customer/storytelling-data-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apache/incubator-superse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youdata.163.com/" TargetMode="External"/><Relationship Id="rId2" Type="http://schemas.openxmlformats.org/officeDocument/2006/relationships/hyperlink" Target="https://cloud.tencent.com/product/bi" TargetMode="External"/><Relationship Id="rId1" Type="http://schemas.openxmlformats.org/officeDocument/2006/relationships/slideLayout" Target="../slideLayouts/slideLayout7.xml"/><Relationship Id="rId6" Type="http://schemas.openxmlformats.org/officeDocument/2006/relationships/hyperlink" Target="http://echarts.baidu.com/index.html" TargetMode="External"/><Relationship Id="rId5" Type="http://schemas.openxmlformats.org/officeDocument/2006/relationships/hyperlink" Target="http://www.finebi.com/" TargetMode="External"/><Relationship Id="rId4" Type="http://schemas.openxmlformats.org/officeDocument/2006/relationships/hyperlink" Target="https://www.bdp.cn/hom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wiki.hikvision.com.cn/pages/viewpage.action?pageId=47380934"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数据仓库</a:t>
            </a:r>
            <a:endParaRPr lang="zh-CN" altLang="en-US" dirty="0"/>
          </a:p>
        </p:txBody>
      </p:sp>
      <p:sp>
        <p:nvSpPr>
          <p:cNvPr id="3" name="副标题 2"/>
          <p:cNvSpPr>
            <a:spLocks noGrp="1"/>
          </p:cNvSpPr>
          <p:nvPr>
            <p:ph type="subTitle" idx="1"/>
          </p:nvPr>
        </p:nvSpPr>
        <p:spPr/>
        <p:txBody>
          <a:bodyPr/>
          <a:lstStyle/>
          <a:p>
            <a:pPr algn="r"/>
            <a:r>
              <a:rPr lang="zh-CN" altLang="en-US" dirty="0" smtClean="0"/>
              <a:t>数据可视化分析技术</a:t>
            </a:r>
            <a:endParaRPr lang="zh-CN" altLang="en-US" dirty="0"/>
          </a:p>
        </p:txBody>
      </p:sp>
      <p:sp>
        <p:nvSpPr>
          <p:cNvPr id="4" name="文本框 3"/>
          <p:cNvSpPr txBox="1"/>
          <p:nvPr/>
        </p:nvSpPr>
        <p:spPr>
          <a:xfrm>
            <a:off x="8882743" y="5721531"/>
            <a:ext cx="3102131" cy="646331"/>
          </a:xfrm>
          <a:prstGeom prst="rect">
            <a:avLst/>
          </a:prstGeom>
          <a:noFill/>
        </p:spPr>
        <p:txBody>
          <a:bodyPr wrap="none" rtlCol="0">
            <a:spAutoFit/>
          </a:bodyPr>
          <a:lstStyle/>
          <a:p>
            <a:r>
              <a:rPr lang="en-US" altLang="zh-CN" dirty="0" smtClean="0"/>
              <a:t>Author</a:t>
            </a:r>
            <a:r>
              <a:rPr lang="zh-CN" altLang="en-US" dirty="0" smtClean="0"/>
              <a:t>：李凯</a:t>
            </a:r>
            <a:endParaRPr lang="en-US" altLang="zh-CN" dirty="0" smtClean="0"/>
          </a:p>
          <a:p>
            <a:r>
              <a:rPr lang="en-US" altLang="zh-CN" dirty="0" smtClean="0"/>
              <a:t>Time</a:t>
            </a:r>
            <a:r>
              <a:rPr lang="zh-CN" altLang="en-US" dirty="0" smtClean="0"/>
              <a:t>：</a:t>
            </a:r>
            <a:r>
              <a:rPr lang="en-US" altLang="zh-CN" dirty="0" smtClean="0"/>
              <a:t>2018</a:t>
            </a:r>
            <a:r>
              <a:rPr lang="zh-CN" altLang="en-US" dirty="0" smtClean="0"/>
              <a:t>年</a:t>
            </a:r>
            <a:r>
              <a:rPr lang="en-US" altLang="zh-CN" dirty="0" smtClean="0"/>
              <a:t>4</a:t>
            </a:r>
            <a:r>
              <a:rPr lang="zh-CN" altLang="en-US" dirty="0" smtClean="0"/>
              <a:t>月</a:t>
            </a:r>
            <a:r>
              <a:rPr lang="en-US" altLang="zh-CN" dirty="0" smtClean="0"/>
              <a:t>3</a:t>
            </a:r>
            <a:r>
              <a:rPr lang="zh-CN" altLang="en-US" dirty="0" smtClean="0"/>
              <a:t>日</a:t>
            </a:r>
            <a:r>
              <a:rPr lang="en-US" altLang="zh-CN" dirty="0" smtClean="0"/>
              <a:t>09:55:41</a:t>
            </a:r>
            <a:endParaRPr lang="zh-CN" altLang="en-US" dirty="0"/>
          </a:p>
        </p:txBody>
      </p:sp>
    </p:spTree>
    <p:extLst>
      <p:ext uri="{BB962C8B-B14F-4D97-AF65-F5344CB8AC3E}">
        <p14:creationId xmlns:p14="http://schemas.microsoft.com/office/powerpoint/2010/main" val="2256375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358776"/>
            <a:ext cx="1208549" cy="9366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Studi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8776"/>
            <a:ext cx="2660860" cy="9366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71450" y="2374900"/>
            <a:ext cx="6457950" cy="3905250"/>
          </a:xfrm>
          <a:prstGeom prst="rect">
            <a:avLst/>
          </a:prstGeom>
        </p:spPr>
      </p:pic>
      <p:pic>
        <p:nvPicPr>
          <p:cNvPr id="3" name="图片 2"/>
          <p:cNvPicPr>
            <a:picLocks noChangeAspect="1"/>
          </p:cNvPicPr>
          <p:nvPr/>
        </p:nvPicPr>
        <p:blipFill>
          <a:blip r:embed="rId5"/>
          <a:stretch>
            <a:fillRect/>
          </a:stretch>
        </p:blipFill>
        <p:spPr>
          <a:xfrm>
            <a:off x="5988050" y="827088"/>
            <a:ext cx="5972175" cy="1524000"/>
          </a:xfrm>
          <a:prstGeom prst="rect">
            <a:avLst/>
          </a:prstGeom>
        </p:spPr>
      </p:pic>
    </p:spTree>
    <p:extLst>
      <p:ext uri="{BB962C8B-B14F-4D97-AF65-F5344CB8AC3E}">
        <p14:creationId xmlns:p14="http://schemas.microsoft.com/office/powerpoint/2010/main" val="3614020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88314" y="0"/>
            <a:ext cx="9298172" cy="6858000"/>
          </a:xfrm>
          <a:prstGeom prst="rect">
            <a:avLst/>
          </a:prstGeom>
        </p:spPr>
      </p:pic>
      <p:sp>
        <p:nvSpPr>
          <p:cNvPr id="4" name="矩形 3"/>
          <p:cNvSpPr/>
          <p:nvPr/>
        </p:nvSpPr>
        <p:spPr>
          <a:xfrm>
            <a:off x="473706" y="361796"/>
            <a:ext cx="1351652" cy="369332"/>
          </a:xfrm>
          <a:prstGeom prst="rect">
            <a:avLst/>
          </a:prstGeom>
        </p:spPr>
        <p:txBody>
          <a:bodyPr wrap="none">
            <a:spAutoFit/>
          </a:bodyPr>
          <a:lstStyle/>
          <a:p>
            <a:r>
              <a:rPr lang="en-US" altLang="zh-CN" dirty="0" smtClean="0"/>
              <a:t>plot(Boston)</a:t>
            </a:r>
            <a:endParaRPr lang="zh-CN" altLang="en-US" dirty="0"/>
          </a:p>
        </p:txBody>
      </p:sp>
    </p:spTree>
    <p:extLst>
      <p:ext uri="{BB962C8B-B14F-4D97-AF65-F5344CB8AC3E}">
        <p14:creationId xmlns:p14="http://schemas.microsoft.com/office/powerpoint/2010/main" val="304252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46969" y="268877"/>
            <a:ext cx="6124575" cy="3429000"/>
          </a:xfrm>
          <a:prstGeom prst="rect">
            <a:avLst/>
          </a:prstGeom>
        </p:spPr>
      </p:pic>
      <p:pic>
        <p:nvPicPr>
          <p:cNvPr id="2" name="图片 1"/>
          <p:cNvPicPr>
            <a:picLocks noChangeAspect="1"/>
          </p:cNvPicPr>
          <p:nvPr/>
        </p:nvPicPr>
        <p:blipFill>
          <a:blip r:embed="rId3"/>
          <a:stretch>
            <a:fillRect/>
          </a:stretch>
        </p:blipFill>
        <p:spPr>
          <a:xfrm>
            <a:off x="5586276" y="1445214"/>
            <a:ext cx="5391150" cy="4733925"/>
          </a:xfrm>
          <a:prstGeom prst="rect">
            <a:avLst/>
          </a:prstGeom>
        </p:spPr>
      </p:pic>
    </p:spTree>
    <p:extLst>
      <p:ext uri="{BB962C8B-B14F-4D97-AF65-F5344CB8AC3E}">
        <p14:creationId xmlns:p14="http://schemas.microsoft.com/office/powerpoint/2010/main" val="2352918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55534" y="315776"/>
            <a:ext cx="5181600" cy="3714750"/>
          </a:xfrm>
          <a:prstGeom prst="rect">
            <a:avLst/>
          </a:prstGeom>
        </p:spPr>
      </p:pic>
      <p:pic>
        <p:nvPicPr>
          <p:cNvPr id="3" name="图片 2"/>
          <p:cNvPicPr>
            <a:picLocks noChangeAspect="1"/>
          </p:cNvPicPr>
          <p:nvPr/>
        </p:nvPicPr>
        <p:blipFill>
          <a:blip r:embed="rId3"/>
          <a:stretch>
            <a:fillRect/>
          </a:stretch>
        </p:blipFill>
        <p:spPr>
          <a:xfrm>
            <a:off x="6400800" y="852487"/>
            <a:ext cx="5410200" cy="4619625"/>
          </a:xfrm>
          <a:prstGeom prst="rect">
            <a:avLst/>
          </a:prstGeom>
        </p:spPr>
      </p:pic>
    </p:spTree>
    <p:extLst>
      <p:ext uri="{BB962C8B-B14F-4D97-AF65-F5344CB8AC3E}">
        <p14:creationId xmlns:p14="http://schemas.microsoft.com/office/powerpoint/2010/main" val="1977672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218349" y="581296"/>
            <a:ext cx="7743825" cy="5353050"/>
          </a:xfrm>
          <a:prstGeom prst="rect">
            <a:avLst/>
          </a:prstGeom>
        </p:spPr>
      </p:pic>
      <p:pic>
        <p:nvPicPr>
          <p:cNvPr id="3" name="图片 2"/>
          <p:cNvPicPr>
            <a:picLocks noChangeAspect="1"/>
          </p:cNvPicPr>
          <p:nvPr/>
        </p:nvPicPr>
        <p:blipFill>
          <a:blip r:embed="rId3"/>
          <a:stretch>
            <a:fillRect/>
          </a:stretch>
        </p:blipFill>
        <p:spPr>
          <a:xfrm>
            <a:off x="92800" y="223837"/>
            <a:ext cx="6572250" cy="923925"/>
          </a:xfrm>
          <a:prstGeom prst="rect">
            <a:avLst/>
          </a:prstGeom>
        </p:spPr>
      </p:pic>
    </p:spTree>
    <p:extLst>
      <p:ext uri="{BB962C8B-B14F-4D97-AF65-F5344CB8AC3E}">
        <p14:creationId xmlns:p14="http://schemas.microsoft.com/office/powerpoint/2010/main" val="77689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98868" y="875075"/>
            <a:ext cx="7886700" cy="5438775"/>
          </a:xfrm>
          <a:prstGeom prst="rect">
            <a:avLst/>
          </a:prstGeom>
        </p:spPr>
      </p:pic>
      <p:pic>
        <p:nvPicPr>
          <p:cNvPr id="4" name="图片 3"/>
          <p:cNvPicPr>
            <a:picLocks noChangeAspect="1"/>
          </p:cNvPicPr>
          <p:nvPr/>
        </p:nvPicPr>
        <p:blipFill>
          <a:blip r:embed="rId3"/>
          <a:stretch>
            <a:fillRect/>
          </a:stretch>
        </p:blipFill>
        <p:spPr>
          <a:xfrm>
            <a:off x="125457" y="244247"/>
            <a:ext cx="6419850" cy="1057275"/>
          </a:xfrm>
          <a:prstGeom prst="rect">
            <a:avLst/>
          </a:prstGeom>
        </p:spPr>
      </p:pic>
    </p:spTree>
    <p:extLst>
      <p:ext uri="{BB962C8B-B14F-4D97-AF65-F5344CB8AC3E}">
        <p14:creationId xmlns:p14="http://schemas.microsoft.com/office/powerpoint/2010/main" val="1248487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ableau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398462"/>
            <a:ext cx="4305300" cy="8953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22275" y="1677938"/>
            <a:ext cx="11337925" cy="1200329"/>
          </a:xfrm>
          <a:prstGeom prst="rect">
            <a:avLst/>
          </a:prstGeom>
        </p:spPr>
        <p:txBody>
          <a:bodyPr wrap="square">
            <a:spAutoFit/>
          </a:bodyPr>
          <a:lstStyle/>
          <a:p>
            <a:r>
              <a:rPr lang="en-US" altLang="zh-CN" b="1" i="0" dirty="0" smtClean="0">
                <a:solidFill>
                  <a:srgbClr val="FF0000"/>
                </a:solidFill>
                <a:effectLst/>
                <a:latin typeface="Benton Sans Thin"/>
              </a:rPr>
              <a:t>Make your data make an impact</a:t>
            </a:r>
          </a:p>
          <a:p>
            <a:endParaRPr lang="en-US" altLang="zh-CN" b="1" i="0" dirty="0" smtClean="0">
              <a:solidFill>
                <a:srgbClr val="FF0000"/>
              </a:solidFill>
              <a:effectLst/>
              <a:latin typeface="Benton Sans Thin"/>
            </a:endParaRPr>
          </a:p>
          <a:p>
            <a:r>
              <a:rPr lang="en-US" altLang="zh-CN" b="0" i="0" dirty="0" smtClean="0">
                <a:solidFill>
                  <a:srgbClr val="333333"/>
                </a:solidFill>
                <a:effectLst/>
                <a:latin typeface="Benton Sans Light"/>
              </a:rPr>
              <a:t>Tableau helps the world’s largest organizations</a:t>
            </a:r>
            <a:r>
              <a:rPr lang="en-US" altLang="zh-CN" dirty="0">
                <a:solidFill>
                  <a:srgbClr val="333333"/>
                </a:solidFill>
                <a:latin typeface="Benton Sans Light"/>
              </a:rPr>
              <a:t> </a:t>
            </a:r>
            <a:r>
              <a:rPr lang="en-US" altLang="zh-CN" b="0" i="0" dirty="0" smtClean="0">
                <a:solidFill>
                  <a:srgbClr val="333333"/>
                </a:solidFill>
                <a:effectLst/>
                <a:latin typeface="Benton Sans Light"/>
              </a:rPr>
              <a:t>unleash the power of their most valuable assets: their data and their people.</a:t>
            </a:r>
          </a:p>
        </p:txBody>
      </p:sp>
    </p:spTree>
    <p:extLst>
      <p:ext uri="{BB962C8B-B14F-4D97-AF65-F5344CB8AC3E}">
        <p14:creationId xmlns:p14="http://schemas.microsoft.com/office/powerpoint/2010/main" val="1258408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211941"/>
            <a:ext cx="3149600" cy="5632311"/>
          </a:xfrm>
          <a:prstGeom prst="rect">
            <a:avLst/>
          </a:prstGeom>
        </p:spPr>
        <p:txBody>
          <a:bodyPr wrap="square">
            <a:spAutoFit/>
          </a:bodyPr>
          <a:lstStyle/>
          <a:p>
            <a:r>
              <a:rPr lang="en-US" altLang="zh-CN" b="1" i="0" dirty="0" smtClean="0">
                <a:solidFill>
                  <a:srgbClr val="333333"/>
                </a:solidFill>
                <a:effectLst/>
                <a:latin typeface="Benton Sans Light"/>
              </a:rPr>
              <a:t>Answer deeper questions</a:t>
            </a:r>
          </a:p>
          <a:p>
            <a:endParaRPr lang="en-US" altLang="zh-CN" b="1" i="0" dirty="0" smtClean="0">
              <a:solidFill>
                <a:srgbClr val="333333"/>
              </a:solidFill>
              <a:effectLst/>
              <a:latin typeface="Benton Sans Light"/>
            </a:endParaRPr>
          </a:p>
          <a:p>
            <a:r>
              <a:rPr lang="en-US" altLang="zh-CN" b="0" i="0" dirty="0" smtClean="0">
                <a:solidFill>
                  <a:srgbClr val="000000"/>
                </a:solidFill>
                <a:effectLst/>
                <a:latin typeface="Merriweather"/>
              </a:rPr>
              <a:t>Exceptional analytics demand more than a pretty dashboard. Quickly build powerful calculations from existing data, drag and drop reference lines and forecasts, and review statistical summaries. Make your point with trend analyses, regressions, and correlations for tried and true statistical understanding. Ask new questions, spot trends, identify opportunities, and make data-driven decisions with confidence.</a:t>
            </a:r>
          </a:p>
        </p:txBody>
      </p:sp>
      <p:pic>
        <p:nvPicPr>
          <p:cNvPr id="14338" name="Picture 2" descr="Answer deeper question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53989" y="450344"/>
            <a:ext cx="8477249" cy="565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85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700" y="260340"/>
            <a:ext cx="3060700" cy="4801314"/>
          </a:xfrm>
          <a:prstGeom prst="rect">
            <a:avLst/>
          </a:prstGeom>
        </p:spPr>
        <p:txBody>
          <a:bodyPr wrap="square">
            <a:spAutoFit/>
          </a:bodyPr>
          <a:lstStyle/>
          <a:p>
            <a:r>
              <a:rPr lang="en-US" altLang="zh-CN" b="1" i="0" dirty="0" smtClean="0">
                <a:solidFill>
                  <a:srgbClr val="333333"/>
                </a:solidFill>
                <a:effectLst/>
                <a:latin typeface="Benton Sans Light"/>
              </a:rPr>
              <a:t>Put your data on the map</a:t>
            </a:r>
          </a:p>
          <a:p>
            <a:endParaRPr lang="en-US" altLang="zh-CN" b="1" i="0" dirty="0" smtClean="0">
              <a:solidFill>
                <a:srgbClr val="333333"/>
              </a:solidFill>
              <a:effectLst/>
              <a:latin typeface="Benton Sans Light"/>
            </a:endParaRPr>
          </a:p>
          <a:p>
            <a:r>
              <a:rPr lang="en-US" altLang="zh-CN" b="0" i="0" dirty="0" smtClean="0">
                <a:solidFill>
                  <a:srgbClr val="000000"/>
                </a:solidFill>
                <a:effectLst/>
                <a:latin typeface="Merriweather"/>
              </a:rPr>
              <a:t>Answer the “where” as well as the “why.” Create interactive maps automatically. Built-in postal codes mean lightning-fast mapping for more than 50 countries worldwide. Use custom geocodes and territories for personalized regions, like sales areas. We designed </a:t>
            </a:r>
            <a:r>
              <a:rPr lang="en-US" altLang="zh-CN" b="0" i="0" u="none" strike="noStrike" dirty="0" smtClean="0">
                <a:solidFill>
                  <a:srgbClr val="003399"/>
                </a:solidFill>
                <a:effectLst/>
                <a:latin typeface="Merriweather"/>
                <a:hlinkClick r:id="rId2"/>
              </a:rPr>
              <a:t>Tableau maps</a:t>
            </a:r>
            <a:r>
              <a:rPr lang="en-US" altLang="zh-CN" b="0" i="0" dirty="0" smtClean="0">
                <a:solidFill>
                  <a:srgbClr val="000000"/>
                </a:solidFill>
                <a:effectLst/>
                <a:latin typeface="Merriweather"/>
              </a:rPr>
              <a:t> specifically to help your data stand out.</a:t>
            </a:r>
          </a:p>
        </p:txBody>
      </p:sp>
      <p:pic>
        <p:nvPicPr>
          <p:cNvPr id="15362" name="Picture 2" descr="https://cdns.tblsft.com/sites/default/files/pages/maps2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57" y="495300"/>
            <a:ext cx="8656718" cy="570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30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300" y="247640"/>
            <a:ext cx="2641600" cy="5078313"/>
          </a:xfrm>
          <a:prstGeom prst="rect">
            <a:avLst/>
          </a:prstGeom>
        </p:spPr>
        <p:txBody>
          <a:bodyPr wrap="square">
            <a:spAutoFit/>
          </a:bodyPr>
          <a:lstStyle/>
          <a:p>
            <a:r>
              <a:rPr lang="en-US" altLang="zh-CN" b="1" i="0" dirty="0" smtClean="0">
                <a:solidFill>
                  <a:srgbClr val="333333"/>
                </a:solidFill>
                <a:effectLst/>
                <a:latin typeface="Benton Sans Light"/>
              </a:rPr>
              <a:t>Let everyone in on it</a:t>
            </a:r>
          </a:p>
          <a:p>
            <a:endParaRPr lang="en-US" altLang="zh-CN" b="1" i="0" dirty="0" smtClean="0">
              <a:solidFill>
                <a:srgbClr val="333333"/>
              </a:solidFill>
              <a:effectLst/>
              <a:latin typeface="Benton Sans Light"/>
            </a:endParaRPr>
          </a:p>
          <a:p>
            <a:r>
              <a:rPr lang="en-US" altLang="zh-CN" b="0" i="0" dirty="0" smtClean="0">
                <a:solidFill>
                  <a:srgbClr val="000000"/>
                </a:solidFill>
                <a:effectLst/>
                <a:latin typeface="Merriweather"/>
              </a:rPr>
              <a:t>Ditch the static slides for live stories that others can explore. </a:t>
            </a:r>
            <a:r>
              <a:rPr lang="en-US" altLang="zh-CN" b="0" i="0" u="none" strike="noStrike" dirty="0" smtClean="0">
                <a:solidFill>
                  <a:srgbClr val="003399"/>
                </a:solidFill>
                <a:effectLst/>
                <a:latin typeface="Merriweather"/>
                <a:hlinkClick r:id="rId2"/>
              </a:rPr>
              <a:t>Create a compelling narrative</a:t>
            </a:r>
            <a:r>
              <a:rPr lang="en-US" altLang="zh-CN" b="0" i="0" dirty="0" smtClean="0">
                <a:solidFill>
                  <a:srgbClr val="000000"/>
                </a:solidFill>
                <a:effectLst/>
                <a:latin typeface="Merriweather"/>
              </a:rPr>
              <a:t> that empowers everyone you work with to ask their own questions, analyzing interactive visualizations with fresh data. Be part of a culture of data collaboration, extending the impact of your insights.</a:t>
            </a:r>
          </a:p>
        </p:txBody>
      </p:sp>
      <p:pic>
        <p:nvPicPr>
          <p:cNvPr id="16386" name="Picture 2" descr="Tell powerful stories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485" y="247640"/>
            <a:ext cx="8468716" cy="614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373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0170" y="522328"/>
            <a:ext cx="3238259" cy="369332"/>
          </a:xfrm>
          <a:prstGeom prst="rect">
            <a:avLst/>
          </a:prstGeom>
        </p:spPr>
        <p:txBody>
          <a:bodyPr wrap="none">
            <a:spAutoFit/>
          </a:bodyPr>
          <a:lstStyle/>
          <a:p>
            <a:pPr algn="ctr"/>
            <a:r>
              <a:rPr lang="en-US" altLang="zh-CN" b="1" i="0" cap="all" dirty="0" smtClean="0">
                <a:solidFill>
                  <a:srgbClr val="4C555A"/>
                </a:solidFill>
                <a:effectLst/>
                <a:latin typeface="Open Sans" panose="020B0606030504020204" pitchFamily="34" charset="0"/>
              </a:rPr>
              <a:t>WHAT IS APACHE ZEPPELIN ?</a:t>
            </a:r>
            <a:endParaRPr lang="en-US" altLang="zh-CN" b="1" i="0" cap="all" dirty="0">
              <a:solidFill>
                <a:srgbClr val="4C555A"/>
              </a:solidFill>
              <a:effectLst/>
              <a:latin typeface="Open Sans" panose="020B0606030504020204" pitchFamily="34" charset="0"/>
            </a:endParaRPr>
          </a:p>
        </p:txBody>
      </p:sp>
      <p:sp>
        <p:nvSpPr>
          <p:cNvPr id="5" name="文本框 4"/>
          <p:cNvSpPr txBox="1"/>
          <p:nvPr/>
        </p:nvSpPr>
        <p:spPr>
          <a:xfrm>
            <a:off x="660400" y="1168400"/>
            <a:ext cx="4550348" cy="1477328"/>
          </a:xfrm>
          <a:prstGeom prst="rect">
            <a:avLst/>
          </a:prstGeom>
          <a:noFill/>
        </p:spPr>
        <p:txBody>
          <a:bodyPr wrap="none" rtlCol="0">
            <a:spAutoFit/>
          </a:bodyPr>
          <a:lstStyle/>
          <a:p>
            <a:r>
              <a:rPr lang="zh-CN" altLang="en-US" dirty="0" smtClean="0"/>
              <a:t>多种用途的</a:t>
            </a:r>
            <a:r>
              <a:rPr lang="en-US" altLang="zh-CN" dirty="0" smtClean="0"/>
              <a:t>notebook</a:t>
            </a:r>
            <a:r>
              <a:rPr lang="zh-CN" altLang="en-US" dirty="0" smtClean="0"/>
              <a:t>，可以实现以下功能：</a:t>
            </a:r>
            <a:endParaRPr lang="en-US" altLang="zh-CN" dirty="0" smtClean="0"/>
          </a:p>
          <a:p>
            <a:pPr marL="285750" indent="-285750">
              <a:buFont typeface="Arial" panose="020B0604020202020204" pitchFamily="34" charset="0"/>
              <a:buChar char="•"/>
            </a:pPr>
            <a:r>
              <a:rPr lang="en-US" altLang="zh-CN" dirty="0" smtClean="0"/>
              <a:t>Data ingestion</a:t>
            </a:r>
          </a:p>
          <a:p>
            <a:pPr marL="285750" indent="-285750">
              <a:buFont typeface="Arial" panose="020B0604020202020204" pitchFamily="34" charset="0"/>
              <a:buChar char="•"/>
            </a:pPr>
            <a:r>
              <a:rPr lang="en-US" altLang="zh-CN" dirty="0" smtClean="0"/>
              <a:t>Data discovery</a:t>
            </a:r>
          </a:p>
          <a:p>
            <a:pPr marL="285750" indent="-285750">
              <a:buFont typeface="Arial" panose="020B0604020202020204" pitchFamily="34" charset="0"/>
              <a:buChar char="•"/>
            </a:pPr>
            <a:r>
              <a:rPr lang="en-US" altLang="zh-CN" dirty="0" smtClean="0"/>
              <a:t>Data analytics</a:t>
            </a:r>
          </a:p>
          <a:p>
            <a:pPr marL="285750" indent="-285750">
              <a:buFont typeface="Arial" panose="020B0604020202020204" pitchFamily="34" charset="0"/>
              <a:buChar char="•"/>
            </a:pPr>
            <a:r>
              <a:rPr lang="en-US" altLang="zh-CN" dirty="0" smtClean="0"/>
              <a:t>Data Visualization &amp; Collaboration</a:t>
            </a:r>
            <a:endParaRPr lang="zh-CN" altLang="en-US" dirty="0"/>
          </a:p>
        </p:txBody>
      </p:sp>
      <p:pic>
        <p:nvPicPr>
          <p:cNvPr id="1026" name="Picture 2" descr="https://zeppelin.apache.org/assets/themes/zeppelin/img/note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548" y="2362975"/>
            <a:ext cx="6702244" cy="381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293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65125" y="655637"/>
            <a:ext cx="11563350" cy="5191125"/>
          </a:xfrm>
          <a:prstGeom prst="rect">
            <a:avLst/>
          </a:prstGeom>
        </p:spPr>
      </p:pic>
    </p:spTree>
    <p:extLst>
      <p:ext uri="{BB962C8B-B14F-4D97-AF65-F5344CB8AC3E}">
        <p14:creationId xmlns:p14="http://schemas.microsoft.com/office/powerpoint/2010/main" val="544297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1667709"/>
            <a:ext cx="9855200" cy="369332"/>
          </a:xfrm>
          <a:prstGeom prst="rect">
            <a:avLst/>
          </a:prstGeom>
        </p:spPr>
        <p:txBody>
          <a:bodyPr wrap="square">
            <a:spAutoFit/>
          </a:bodyPr>
          <a:lstStyle/>
          <a:p>
            <a:r>
              <a:rPr lang="en-US" altLang="zh-CN" dirty="0" smtClean="0"/>
              <a:t>Apache Superset (incubating) is a modern, enterprise-ready business intelligence web application</a:t>
            </a:r>
            <a:endParaRPr lang="zh-CN" altLang="en-US" dirty="0"/>
          </a:p>
        </p:txBody>
      </p:sp>
      <p:sp>
        <p:nvSpPr>
          <p:cNvPr id="3" name="Rectangle 1"/>
          <p:cNvSpPr>
            <a:spLocks noChangeArrowheads="1"/>
          </p:cNvSpPr>
          <p:nvPr/>
        </p:nvSpPr>
        <p:spPr bwMode="auto">
          <a:xfrm>
            <a:off x="152400" y="0"/>
            <a:ext cx="1718740" cy="106182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anose="020B0604020202020204" pitchFamily="34" charset="0"/>
              </a:rPr>
              <a:t>  </a:t>
            </a:r>
            <a:endParaRPr kumimoji="0" lang="zh-CN" altLang="zh-CN" sz="79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500" b="1" i="0" u="none" strike="noStrike" cap="none" normalizeH="0" baseline="0" dirty="0" smtClean="0">
              <a:ln>
                <a:noFill/>
              </a:ln>
              <a:solidFill>
                <a:srgbClr val="404040"/>
              </a:solidFill>
              <a:effectLst/>
              <a:latin typeface="Roboto Slab" pitchFamily="2"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smtClean="0">
                <a:ln>
                  <a:noFill/>
                </a:ln>
                <a:solidFill>
                  <a:srgbClr val="404040"/>
                </a:solidFill>
                <a:effectLst/>
                <a:latin typeface="Roboto Slab" pitchFamily="2" charset="0"/>
                <a:ea typeface="Lato"/>
                <a:hlinkClick r:id="rId2"/>
              </a:rPr>
              <a:t>Apache </a:t>
            </a:r>
            <a:r>
              <a:rPr kumimoji="0" lang="en-US" altLang="zh-CN" sz="1500" b="1" i="0" u="none" strike="noStrike" cap="none" normalizeH="0" baseline="0" dirty="0" smtClean="0">
                <a:ln>
                  <a:noFill/>
                </a:ln>
                <a:solidFill>
                  <a:srgbClr val="404040"/>
                </a:solidFill>
                <a:effectLst/>
                <a:latin typeface="Roboto Slab" pitchFamily="2" charset="0"/>
                <a:ea typeface="Lato"/>
                <a:hlinkClick r:id="rId2"/>
              </a:rPr>
              <a:t>s</a:t>
            </a:r>
            <a:r>
              <a:rPr kumimoji="0" lang="zh-CN" altLang="zh-CN" sz="1500" b="1" i="0" u="none" strike="noStrike" cap="none" normalizeH="0" baseline="0" dirty="0" smtClean="0">
                <a:ln>
                  <a:noFill/>
                </a:ln>
                <a:solidFill>
                  <a:srgbClr val="404040"/>
                </a:solidFill>
                <a:effectLst/>
                <a:latin typeface="Roboto Slab" pitchFamily="2" charset="0"/>
                <a:ea typeface="Lato"/>
                <a:hlinkClick r:id="rId2"/>
              </a:rPr>
              <a:t>uperset</a:t>
            </a:r>
            <a:endParaRPr kumimoji="0" lang="zh-CN" altLang="zh-CN" sz="1500" b="1" i="0" u="none" strike="noStrike" cap="none" normalizeH="0" baseline="0" dirty="0" smtClean="0">
              <a:ln>
                <a:noFill/>
              </a:ln>
              <a:solidFill>
                <a:srgbClr val="404040"/>
              </a:solidFill>
              <a:effectLst/>
              <a:latin typeface="Roboto Slab" pitchFamily="2"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6146" name="Picture 2" descr="_imag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621" y="219845"/>
            <a:ext cx="2343150" cy="12573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1074" y="2642921"/>
            <a:ext cx="11229703" cy="2031325"/>
          </a:xfrm>
          <a:prstGeom prst="rect">
            <a:avLst/>
          </a:prstGeom>
        </p:spPr>
        <p:txBody>
          <a:bodyPr wrap="square">
            <a:spAutoFit/>
          </a:bodyPr>
          <a:lstStyle/>
          <a:p>
            <a:r>
              <a:rPr lang="en-US" altLang="zh-CN" b="1" i="0" dirty="0" smtClean="0">
                <a:solidFill>
                  <a:srgbClr val="404040"/>
                </a:solidFill>
                <a:effectLst/>
                <a:latin typeface="Roboto Slab" pitchFamily="2" charset="0"/>
              </a:rPr>
              <a:t>Features</a:t>
            </a:r>
          </a:p>
          <a:p>
            <a:pPr marL="285750" indent="-285750">
              <a:buFont typeface="Arial" panose="020B0604020202020204" pitchFamily="34" charset="0"/>
              <a:buChar char="•"/>
            </a:pPr>
            <a:r>
              <a:rPr lang="en-US" altLang="zh-CN" sz="1200" i="0" dirty="0" smtClean="0">
                <a:solidFill>
                  <a:srgbClr val="404040"/>
                </a:solidFill>
                <a:effectLst/>
              </a:rPr>
              <a:t>A rich set of data visualizations</a:t>
            </a:r>
          </a:p>
          <a:p>
            <a:pPr marL="285750" indent="-285750">
              <a:buFont typeface="Arial" panose="020B0604020202020204" pitchFamily="34" charset="0"/>
              <a:buChar char="•"/>
            </a:pPr>
            <a:r>
              <a:rPr lang="en-US" altLang="zh-CN" sz="1200" i="0" dirty="0" smtClean="0">
                <a:solidFill>
                  <a:srgbClr val="404040"/>
                </a:solidFill>
                <a:effectLst/>
              </a:rPr>
              <a:t>An easy-to-use interface for exploring and visualizing data</a:t>
            </a:r>
          </a:p>
          <a:p>
            <a:pPr marL="285750" indent="-285750">
              <a:buFont typeface="Arial" panose="020B0604020202020204" pitchFamily="34" charset="0"/>
              <a:buChar char="•"/>
            </a:pPr>
            <a:r>
              <a:rPr lang="en-US" altLang="zh-CN" sz="1200" i="0" dirty="0" smtClean="0">
                <a:solidFill>
                  <a:srgbClr val="404040"/>
                </a:solidFill>
                <a:effectLst/>
              </a:rPr>
              <a:t>Create and share dashboards</a:t>
            </a:r>
          </a:p>
          <a:p>
            <a:pPr marL="285750" indent="-285750">
              <a:buFont typeface="Arial" panose="020B0604020202020204" pitchFamily="34" charset="0"/>
              <a:buChar char="•"/>
            </a:pPr>
            <a:r>
              <a:rPr lang="en-US" altLang="zh-CN" sz="1200" i="0" dirty="0" smtClean="0">
                <a:solidFill>
                  <a:srgbClr val="404040"/>
                </a:solidFill>
                <a:effectLst/>
              </a:rPr>
              <a:t>Enterprise-ready authentication with integration with major authentication providers (database, OpenID, LDAP, OAuth &amp; REMOTE_USER through Flask </a:t>
            </a:r>
            <a:r>
              <a:rPr lang="en-US" altLang="zh-CN" sz="1200" i="0" dirty="0" err="1" smtClean="0">
                <a:solidFill>
                  <a:srgbClr val="404040"/>
                </a:solidFill>
                <a:effectLst/>
              </a:rPr>
              <a:t>AppBuilder</a:t>
            </a:r>
            <a:r>
              <a:rPr lang="en-US" altLang="zh-CN" sz="1200" i="0" dirty="0" smtClean="0">
                <a:solidFill>
                  <a:srgbClr val="404040"/>
                </a:solidFill>
                <a:effectLst/>
              </a:rPr>
              <a:t>)</a:t>
            </a:r>
          </a:p>
          <a:p>
            <a:pPr marL="285750" indent="-285750">
              <a:buFont typeface="Arial" panose="020B0604020202020204" pitchFamily="34" charset="0"/>
              <a:buChar char="•"/>
            </a:pPr>
            <a:r>
              <a:rPr lang="en-US" altLang="zh-CN" sz="1200" i="0" dirty="0" smtClean="0">
                <a:solidFill>
                  <a:srgbClr val="404040"/>
                </a:solidFill>
                <a:effectLst/>
              </a:rPr>
              <a:t>An extensible, high-granularity security/permission model allowing intricate rules on who can access individual features and the dataset</a:t>
            </a:r>
          </a:p>
          <a:p>
            <a:pPr marL="285750" indent="-285750">
              <a:buFont typeface="Arial" panose="020B0604020202020204" pitchFamily="34" charset="0"/>
              <a:buChar char="•"/>
            </a:pPr>
            <a:r>
              <a:rPr lang="en-US" altLang="zh-CN" sz="1200" i="0" dirty="0" smtClean="0">
                <a:solidFill>
                  <a:srgbClr val="404040"/>
                </a:solidFill>
                <a:effectLst/>
              </a:rPr>
              <a:t>A simple semantic layer, allowing users to control how data sources are displayed in the UI by defining which fields should show up in which drop-down and which aggregation and function metrics are made available to the user</a:t>
            </a:r>
          </a:p>
          <a:p>
            <a:pPr marL="285750" indent="-285750">
              <a:buFont typeface="Arial" panose="020B0604020202020204" pitchFamily="34" charset="0"/>
              <a:buChar char="•"/>
            </a:pPr>
            <a:r>
              <a:rPr lang="en-US" altLang="zh-CN" sz="1200" i="0" dirty="0" smtClean="0">
                <a:solidFill>
                  <a:srgbClr val="404040"/>
                </a:solidFill>
                <a:effectLst/>
              </a:rPr>
              <a:t>Integration with most </a:t>
            </a:r>
            <a:r>
              <a:rPr lang="en-US" altLang="zh-CN" sz="1200" b="1" i="0" dirty="0" smtClean="0">
                <a:solidFill>
                  <a:srgbClr val="404040"/>
                </a:solidFill>
                <a:effectLst/>
              </a:rPr>
              <a:t>SQL-speaking RDBMS through </a:t>
            </a:r>
            <a:r>
              <a:rPr lang="en-US" altLang="zh-CN" sz="1200" b="1" i="0" dirty="0" err="1" smtClean="0">
                <a:solidFill>
                  <a:srgbClr val="404040"/>
                </a:solidFill>
                <a:effectLst/>
              </a:rPr>
              <a:t>SQLAlchemy</a:t>
            </a:r>
            <a:endParaRPr lang="en-US" altLang="zh-CN" sz="1200" b="1" i="0" dirty="0" smtClean="0">
              <a:solidFill>
                <a:srgbClr val="404040"/>
              </a:solidFill>
              <a:effectLst/>
            </a:endParaRPr>
          </a:p>
          <a:p>
            <a:pPr marL="285750" indent="-285750">
              <a:buFont typeface="Arial" panose="020B0604020202020204" pitchFamily="34" charset="0"/>
              <a:buChar char="•"/>
            </a:pPr>
            <a:r>
              <a:rPr lang="en-US" altLang="zh-CN" sz="1200" b="1" i="0" dirty="0" smtClean="0">
                <a:solidFill>
                  <a:srgbClr val="404040"/>
                </a:solidFill>
                <a:effectLst/>
              </a:rPr>
              <a:t>Deep integration with Druid.io</a:t>
            </a:r>
          </a:p>
        </p:txBody>
      </p:sp>
    </p:spTree>
    <p:extLst>
      <p:ext uri="{BB962C8B-B14F-4D97-AF65-F5344CB8AC3E}">
        <p14:creationId xmlns:p14="http://schemas.microsoft.com/office/powerpoint/2010/main" val="3746005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amo.githubusercontent.com/82e264ef777ba06e1858766fe3b8817ee108eb7e/687474703a2f2f672e7265636f726469742e636f2f78465853766147557473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1255" y="171931"/>
            <a:ext cx="11782151" cy="636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69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amo.githubusercontent.com/4991ff37a0005ea4e4267919a52786fda82d2d21/687474703a2f2f672e7265636f726469742e636f2f755a6767594f64523567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674" y="193947"/>
            <a:ext cx="10828201" cy="645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47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amo.githubusercontent.com/a389af15ac1e32a3d0fee941b4c62c850b1d583b/687474703a2f2f672e7265636f726469742e636f2f55373046574c704c7668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1037" y="141831"/>
            <a:ext cx="11349869" cy="64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96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ue, the self service open source Analytics Workbench for browsing, querying and visualizing data interactive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4" y="290195"/>
            <a:ext cx="1181100" cy="2952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11095" y="290195"/>
            <a:ext cx="7490550" cy="646331"/>
          </a:xfrm>
          <a:prstGeom prst="rect">
            <a:avLst/>
          </a:prstGeom>
        </p:spPr>
        <p:txBody>
          <a:bodyPr wrap="square">
            <a:spAutoFit/>
          </a:bodyPr>
          <a:lstStyle/>
          <a:p>
            <a:pPr algn="ctr"/>
            <a:r>
              <a:rPr lang="en-US" altLang="zh-CN" b="1" i="0" dirty="0" smtClean="0">
                <a:effectLst/>
                <a:latin typeface="Museo500Regular"/>
              </a:rPr>
              <a:t>Query. Explore. Repeat</a:t>
            </a:r>
            <a:r>
              <a:rPr lang="en-US" altLang="zh-CN" b="0" i="0" dirty="0" smtClean="0">
                <a:effectLst/>
                <a:latin typeface="Museo500Regular"/>
              </a:rPr>
              <a:t>.</a:t>
            </a:r>
          </a:p>
          <a:p>
            <a:pPr algn="ctr"/>
            <a:r>
              <a:rPr lang="en-US" altLang="zh-CN" b="0" i="0" dirty="0" smtClean="0">
                <a:effectLst/>
                <a:latin typeface="Museo500Regular"/>
              </a:rPr>
              <a:t>Hue is an open source Analytics Workbench for self service BI</a:t>
            </a:r>
            <a:endParaRPr lang="en-US" altLang="zh-CN" b="0" i="0" dirty="0">
              <a:effectLst/>
              <a:latin typeface="Museo500Regular"/>
            </a:endParaRPr>
          </a:p>
        </p:txBody>
      </p:sp>
      <p:pic>
        <p:nvPicPr>
          <p:cNvPr id="6" name="图片 5"/>
          <p:cNvPicPr>
            <a:picLocks noChangeAspect="1"/>
          </p:cNvPicPr>
          <p:nvPr/>
        </p:nvPicPr>
        <p:blipFill>
          <a:blip r:embed="rId3"/>
          <a:stretch>
            <a:fillRect/>
          </a:stretch>
        </p:blipFill>
        <p:spPr>
          <a:xfrm>
            <a:off x="520700" y="1138792"/>
            <a:ext cx="2400300" cy="5565696"/>
          </a:xfrm>
          <a:prstGeom prst="rect">
            <a:avLst/>
          </a:prstGeom>
        </p:spPr>
      </p:pic>
      <p:pic>
        <p:nvPicPr>
          <p:cNvPr id="7" name="图片 6"/>
          <p:cNvPicPr>
            <a:picLocks noChangeAspect="1"/>
          </p:cNvPicPr>
          <p:nvPr/>
        </p:nvPicPr>
        <p:blipFill>
          <a:blip r:embed="rId4"/>
          <a:stretch>
            <a:fillRect/>
          </a:stretch>
        </p:blipFill>
        <p:spPr>
          <a:xfrm>
            <a:off x="4356099" y="1138792"/>
            <a:ext cx="3284047" cy="5565696"/>
          </a:xfrm>
          <a:prstGeom prst="rect">
            <a:avLst/>
          </a:prstGeom>
        </p:spPr>
      </p:pic>
      <p:pic>
        <p:nvPicPr>
          <p:cNvPr id="8" name="图片 7"/>
          <p:cNvPicPr>
            <a:picLocks noChangeAspect="1"/>
          </p:cNvPicPr>
          <p:nvPr/>
        </p:nvPicPr>
        <p:blipFill>
          <a:blip r:embed="rId5"/>
          <a:stretch>
            <a:fillRect/>
          </a:stretch>
        </p:blipFill>
        <p:spPr>
          <a:xfrm>
            <a:off x="8882470" y="1138792"/>
            <a:ext cx="2038350" cy="2152650"/>
          </a:xfrm>
          <a:prstGeom prst="rect">
            <a:avLst/>
          </a:prstGeom>
        </p:spPr>
      </p:pic>
    </p:spTree>
    <p:extLst>
      <p:ext uri="{BB962C8B-B14F-4D97-AF65-F5344CB8AC3E}">
        <p14:creationId xmlns:p14="http://schemas.microsoft.com/office/powerpoint/2010/main" val="3451715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6389" y="1576077"/>
            <a:ext cx="7844570" cy="5033728"/>
          </a:xfrm>
          <a:prstGeom prst="rect">
            <a:avLst/>
          </a:prstGeom>
        </p:spPr>
      </p:pic>
      <p:sp>
        <p:nvSpPr>
          <p:cNvPr id="4" name="矩形 3"/>
          <p:cNvSpPr/>
          <p:nvPr/>
        </p:nvSpPr>
        <p:spPr>
          <a:xfrm>
            <a:off x="312329" y="139563"/>
            <a:ext cx="11505203" cy="1200329"/>
          </a:xfrm>
          <a:prstGeom prst="rect">
            <a:avLst/>
          </a:prstGeom>
        </p:spPr>
        <p:txBody>
          <a:bodyPr wrap="square">
            <a:spAutoFit/>
          </a:bodyPr>
          <a:lstStyle/>
          <a:p>
            <a:r>
              <a:rPr lang="en-US" altLang="zh-CN" b="1" i="0" dirty="0" smtClean="0">
                <a:solidFill>
                  <a:srgbClr val="000000"/>
                </a:solidFill>
                <a:effectLst/>
                <a:latin typeface="Museo500Regular"/>
              </a:rPr>
              <a:t>Editor</a:t>
            </a:r>
          </a:p>
          <a:p>
            <a:r>
              <a:rPr lang="en-US" altLang="zh-CN" b="0" i="0" dirty="0" smtClean="0">
                <a:solidFill>
                  <a:srgbClr val="000000"/>
                </a:solidFill>
                <a:effectLst/>
                <a:latin typeface="Museo500Regular"/>
              </a:rPr>
              <a:t>The goal of Hue’s Editor is to make data querying easy and productive.</a:t>
            </a:r>
          </a:p>
          <a:p>
            <a:r>
              <a:rPr lang="en-US" altLang="zh-CN" b="0" i="0" dirty="0" smtClean="0">
                <a:solidFill>
                  <a:srgbClr val="000000"/>
                </a:solidFill>
                <a:effectLst/>
                <a:latin typeface="Museo500Regular"/>
              </a:rPr>
              <a:t>It focuses on SQL but also supports job submissions. It comes with an intelligent autocomplete, search &amp; tagging of data and query assistance.</a:t>
            </a:r>
            <a:endParaRPr lang="en-US" altLang="zh-CN" b="0" i="0" dirty="0">
              <a:solidFill>
                <a:srgbClr val="000000"/>
              </a:solidFill>
              <a:effectLst/>
              <a:latin typeface="Museo500Regular"/>
            </a:endParaRPr>
          </a:p>
        </p:txBody>
      </p:sp>
    </p:spTree>
    <p:extLst>
      <p:ext uri="{BB962C8B-B14F-4D97-AF65-F5344CB8AC3E}">
        <p14:creationId xmlns:p14="http://schemas.microsoft.com/office/powerpoint/2010/main" val="324310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212" y="85636"/>
            <a:ext cx="11686902" cy="923330"/>
          </a:xfrm>
          <a:prstGeom prst="rect">
            <a:avLst/>
          </a:prstGeom>
        </p:spPr>
        <p:txBody>
          <a:bodyPr wrap="square">
            <a:spAutoFit/>
          </a:bodyPr>
          <a:lstStyle/>
          <a:p>
            <a:r>
              <a:rPr lang="en-US" altLang="zh-CN" b="1" i="0" dirty="0" smtClean="0">
                <a:solidFill>
                  <a:srgbClr val="000000"/>
                </a:solidFill>
                <a:effectLst/>
                <a:latin typeface="Museo500Regular"/>
              </a:rPr>
              <a:t>Dashboard</a:t>
            </a:r>
          </a:p>
          <a:p>
            <a:r>
              <a:rPr lang="en-US" altLang="zh-CN" b="0" i="0" dirty="0" smtClean="0">
                <a:solidFill>
                  <a:srgbClr val="000000"/>
                </a:solidFill>
                <a:effectLst/>
                <a:latin typeface="Museo500Regular"/>
              </a:rPr>
              <a:t>Dashboards are an interactive way to explore your data quickly and easily. No programming is required and the analysis is done by drag &amp; drops and clicks.</a:t>
            </a:r>
            <a:endParaRPr lang="en-US" altLang="zh-CN" b="0" i="0" dirty="0">
              <a:solidFill>
                <a:srgbClr val="000000"/>
              </a:solidFill>
              <a:effectLst/>
              <a:latin typeface="Museo500Regular"/>
            </a:endParaRPr>
          </a:p>
        </p:txBody>
      </p:sp>
      <p:pic>
        <p:nvPicPr>
          <p:cNvPr id="12290" name="Picture 2" descr="http://gethue.com/wp-content/uploads/2015/08/search-full-m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5" y="1189973"/>
            <a:ext cx="10632588" cy="523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397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046" y="86473"/>
            <a:ext cx="11251474" cy="923330"/>
          </a:xfrm>
          <a:prstGeom prst="rect">
            <a:avLst/>
          </a:prstGeom>
        </p:spPr>
        <p:txBody>
          <a:bodyPr wrap="square">
            <a:spAutoFit/>
          </a:bodyPr>
          <a:lstStyle/>
          <a:p>
            <a:r>
              <a:rPr lang="en-US" altLang="zh-CN" b="1" dirty="0" smtClean="0"/>
              <a:t>Scheduler</a:t>
            </a:r>
          </a:p>
          <a:p>
            <a:r>
              <a:rPr lang="en-US" altLang="zh-CN" dirty="0" smtClean="0"/>
              <a:t>The application lets you build workflows and then schedule them to run regularly automatically. A monitoring interface shows the progress, logs and allow actions like pausing or stopping jobs.</a:t>
            </a:r>
            <a:endParaRPr lang="zh-CN" altLang="en-US" dirty="0"/>
          </a:p>
        </p:txBody>
      </p:sp>
      <p:pic>
        <p:nvPicPr>
          <p:cNvPr id="3" name="图片 2"/>
          <p:cNvPicPr>
            <a:picLocks noChangeAspect="1"/>
          </p:cNvPicPr>
          <p:nvPr/>
        </p:nvPicPr>
        <p:blipFill>
          <a:blip r:embed="rId2"/>
          <a:stretch>
            <a:fillRect/>
          </a:stretch>
        </p:blipFill>
        <p:spPr>
          <a:xfrm>
            <a:off x="304800" y="1144739"/>
            <a:ext cx="10398034" cy="5289533"/>
          </a:xfrm>
          <a:prstGeom prst="rect">
            <a:avLst/>
          </a:prstGeom>
        </p:spPr>
      </p:pic>
    </p:spTree>
    <p:extLst>
      <p:ext uri="{BB962C8B-B14F-4D97-AF65-F5344CB8AC3E}">
        <p14:creationId xmlns:p14="http://schemas.microsoft.com/office/powerpoint/2010/main" val="2381055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754" y="85636"/>
            <a:ext cx="11948160" cy="923330"/>
          </a:xfrm>
          <a:prstGeom prst="rect">
            <a:avLst/>
          </a:prstGeom>
        </p:spPr>
        <p:txBody>
          <a:bodyPr wrap="square">
            <a:spAutoFit/>
          </a:bodyPr>
          <a:lstStyle/>
          <a:p>
            <a:r>
              <a:rPr lang="en-US" altLang="zh-CN" b="1" i="0" dirty="0" smtClean="0">
                <a:solidFill>
                  <a:srgbClr val="000000"/>
                </a:solidFill>
                <a:effectLst/>
                <a:latin typeface="Museo500Regular"/>
              </a:rPr>
              <a:t>Browsers</a:t>
            </a:r>
          </a:p>
          <a:p>
            <a:r>
              <a:rPr lang="en-US" altLang="zh-CN" b="0" i="0" dirty="0" smtClean="0">
                <a:solidFill>
                  <a:srgbClr val="000000"/>
                </a:solidFill>
                <a:effectLst/>
                <a:latin typeface="Museo500Regular"/>
              </a:rPr>
              <a:t>Hue’s Browsers powers your Data Catalog. They let you easily search, glance and perform actions on data or jobs in Cloud or on premise clusters.</a:t>
            </a:r>
            <a:endParaRPr lang="en-US" altLang="zh-CN" b="0" i="0" dirty="0">
              <a:solidFill>
                <a:srgbClr val="000000"/>
              </a:solidFill>
              <a:effectLst/>
              <a:latin typeface="Museo500Regular"/>
            </a:endParaRPr>
          </a:p>
        </p:txBody>
      </p:sp>
      <p:pic>
        <p:nvPicPr>
          <p:cNvPr id="4" name="图片 3"/>
          <p:cNvPicPr>
            <a:picLocks noChangeAspect="1"/>
          </p:cNvPicPr>
          <p:nvPr/>
        </p:nvPicPr>
        <p:blipFill>
          <a:blip r:embed="rId2"/>
          <a:stretch>
            <a:fillRect/>
          </a:stretch>
        </p:blipFill>
        <p:spPr>
          <a:xfrm>
            <a:off x="304800" y="1139594"/>
            <a:ext cx="9816951" cy="5607960"/>
          </a:xfrm>
          <a:prstGeom prst="rect">
            <a:avLst/>
          </a:prstGeom>
        </p:spPr>
      </p:pic>
    </p:spTree>
    <p:extLst>
      <p:ext uri="{BB962C8B-B14F-4D97-AF65-F5344CB8AC3E}">
        <p14:creationId xmlns:p14="http://schemas.microsoft.com/office/powerpoint/2010/main" val="3053071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041" y="205042"/>
            <a:ext cx="2812821" cy="369332"/>
          </a:xfrm>
          <a:prstGeom prst="rect">
            <a:avLst/>
          </a:prstGeom>
        </p:spPr>
        <p:txBody>
          <a:bodyPr wrap="none">
            <a:spAutoFit/>
          </a:bodyPr>
          <a:lstStyle/>
          <a:p>
            <a:r>
              <a:rPr lang="en-US" altLang="zh-CN" b="1" dirty="0" smtClean="0"/>
              <a:t>Multiple Language Backend</a:t>
            </a:r>
            <a:endParaRPr lang="zh-CN" altLang="en-US" b="1" dirty="0"/>
          </a:p>
        </p:txBody>
      </p:sp>
      <p:sp>
        <p:nvSpPr>
          <p:cNvPr id="5" name="矩形 4"/>
          <p:cNvSpPr/>
          <p:nvPr/>
        </p:nvSpPr>
        <p:spPr>
          <a:xfrm>
            <a:off x="263041" y="703217"/>
            <a:ext cx="10911841" cy="646331"/>
          </a:xfrm>
          <a:prstGeom prst="rect">
            <a:avLst/>
          </a:prstGeom>
        </p:spPr>
        <p:txBody>
          <a:bodyPr wrap="square">
            <a:spAutoFit/>
          </a:bodyPr>
          <a:lstStyle/>
          <a:p>
            <a:r>
              <a:rPr lang="en-US" altLang="zh-CN" dirty="0" smtClean="0"/>
              <a:t>Apache Zeppelin interpreter concept allows any language/data-processing-backend to be plugged into Zeppelin. Currently Apache Zeppelin supports many interpreters such as Apache Spark, Python, JDBC, Markdown and Shell.</a:t>
            </a:r>
            <a:endParaRPr lang="zh-CN" altLang="en-US" dirty="0"/>
          </a:p>
        </p:txBody>
      </p:sp>
      <p:pic>
        <p:nvPicPr>
          <p:cNvPr id="2050" name="Picture 2" descr="https://zeppelin.apache.org/assets/themes/zeppelin/img/available_interpre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3857" y="2003982"/>
            <a:ext cx="3105331" cy="282682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63041" y="1827351"/>
            <a:ext cx="7609508" cy="923330"/>
          </a:xfrm>
          <a:prstGeom prst="rect">
            <a:avLst/>
          </a:prstGeom>
        </p:spPr>
        <p:txBody>
          <a:bodyPr wrap="square">
            <a:spAutoFit/>
          </a:bodyPr>
          <a:lstStyle/>
          <a:p>
            <a:r>
              <a:rPr lang="en-US" altLang="zh-CN" b="1" dirty="0" smtClean="0"/>
              <a:t>Apache Spark integration</a:t>
            </a:r>
          </a:p>
          <a:p>
            <a:r>
              <a:rPr lang="en-US" altLang="zh-CN" dirty="0" smtClean="0"/>
              <a:t>Especially, Apache Zeppelin provides built-in Apache Spark integration. You don't need to build a separate module, plugin or library for it.</a:t>
            </a:r>
            <a:endParaRPr lang="zh-CN" altLang="en-US" dirty="0"/>
          </a:p>
        </p:txBody>
      </p:sp>
      <p:sp>
        <p:nvSpPr>
          <p:cNvPr id="9" name="矩形 8"/>
          <p:cNvSpPr/>
          <p:nvPr/>
        </p:nvSpPr>
        <p:spPr>
          <a:xfrm>
            <a:off x="263041" y="3228484"/>
            <a:ext cx="8210399" cy="1477328"/>
          </a:xfrm>
          <a:prstGeom prst="rect">
            <a:avLst/>
          </a:prstGeom>
        </p:spPr>
        <p:txBody>
          <a:bodyPr wrap="square">
            <a:spAutoFit/>
          </a:bodyPr>
          <a:lstStyle/>
          <a:p>
            <a:r>
              <a:rPr lang="en-US" altLang="zh-CN" b="1" i="0" dirty="0" smtClean="0">
                <a:solidFill>
                  <a:srgbClr val="4C555A"/>
                </a:solidFill>
                <a:effectLst/>
                <a:latin typeface="Open Sans" panose="020B0606030504020204" pitchFamily="34" charset="0"/>
              </a:rPr>
              <a:t>Apache Zeppelin with Spark integration provides</a:t>
            </a:r>
          </a:p>
          <a:p>
            <a:pPr marL="285750" indent="-285750">
              <a:buFont typeface="Arial" panose="020B0604020202020204" pitchFamily="34" charset="0"/>
              <a:buChar char="•"/>
            </a:pPr>
            <a:r>
              <a:rPr lang="en-US" altLang="zh-CN" b="0" i="0" dirty="0" smtClean="0">
                <a:solidFill>
                  <a:srgbClr val="4C555A"/>
                </a:solidFill>
                <a:effectLst/>
                <a:latin typeface="Open Sans" panose="020B0606030504020204" pitchFamily="34" charset="0"/>
              </a:rPr>
              <a:t>Automatic </a:t>
            </a:r>
            <a:r>
              <a:rPr lang="en-US" altLang="zh-CN" b="0" i="0" dirty="0" err="1" smtClean="0">
                <a:solidFill>
                  <a:srgbClr val="4C555A"/>
                </a:solidFill>
                <a:effectLst/>
                <a:latin typeface="Open Sans" panose="020B0606030504020204" pitchFamily="34" charset="0"/>
              </a:rPr>
              <a:t>SparkContext</a:t>
            </a:r>
            <a:r>
              <a:rPr lang="en-US" altLang="zh-CN" b="0" i="0" dirty="0" smtClean="0">
                <a:solidFill>
                  <a:srgbClr val="4C555A"/>
                </a:solidFill>
                <a:effectLst/>
                <a:latin typeface="Open Sans" panose="020B0606030504020204" pitchFamily="34" charset="0"/>
              </a:rPr>
              <a:t> and </a:t>
            </a:r>
            <a:r>
              <a:rPr lang="en-US" altLang="zh-CN" b="0" i="0" dirty="0" err="1" smtClean="0">
                <a:solidFill>
                  <a:srgbClr val="4C555A"/>
                </a:solidFill>
                <a:effectLst/>
                <a:latin typeface="Open Sans" panose="020B0606030504020204" pitchFamily="34" charset="0"/>
              </a:rPr>
              <a:t>SQLContext</a:t>
            </a:r>
            <a:r>
              <a:rPr lang="en-US" altLang="zh-CN" b="0" i="0" dirty="0" smtClean="0">
                <a:solidFill>
                  <a:srgbClr val="4C555A"/>
                </a:solidFill>
                <a:effectLst/>
                <a:latin typeface="Open Sans" panose="020B0606030504020204" pitchFamily="34" charset="0"/>
              </a:rPr>
              <a:t> injection</a:t>
            </a:r>
          </a:p>
          <a:p>
            <a:pPr marL="285750" indent="-285750">
              <a:buFont typeface="Arial" panose="020B0604020202020204" pitchFamily="34" charset="0"/>
              <a:buChar char="•"/>
            </a:pPr>
            <a:r>
              <a:rPr lang="en-US" altLang="zh-CN" b="0" i="0" dirty="0" smtClean="0">
                <a:solidFill>
                  <a:srgbClr val="4C555A"/>
                </a:solidFill>
                <a:effectLst/>
                <a:latin typeface="Open Sans" panose="020B0606030504020204" pitchFamily="34" charset="0"/>
              </a:rPr>
              <a:t>Runtime jar dependency loading from local filesystem or maven repository. Learn more about dependency loader.</a:t>
            </a:r>
          </a:p>
          <a:p>
            <a:pPr marL="285750" indent="-285750">
              <a:buFont typeface="Arial" panose="020B0604020202020204" pitchFamily="34" charset="0"/>
              <a:buChar char="•"/>
            </a:pPr>
            <a:r>
              <a:rPr lang="en-US" altLang="zh-CN" b="0" i="0" dirty="0" smtClean="0">
                <a:solidFill>
                  <a:srgbClr val="4C555A"/>
                </a:solidFill>
                <a:effectLst/>
                <a:latin typeface="Open Sans" panose="020B0606030504020204" pitchFamily="34" charset="0"/>
              </a:rPr>
              <a:t>Canceling job and displaying its progress</a:t>
            </a:r>
            <a:endParaRPr lang="en-US" altLang="zh-CN" b="0" i="0" dirty="0">
              <a:solidFill>
                <a:srgbClr val="4C555A"/>
              </a:solidFill>
              <a:effectLst/>
              <a:latin typeface="Open Sans" panose="020B0606030504020204" pitchFamily="34" charset="0"/>
            </a:endParaRPr>
          </a:p>
        </p:txBody>
      </p:sp>
    </p:spTree>
    <p:extLst>
      <p:ext uri="{BB962C8B-B14F-4D97-AF65-F5344CB8AC3E}">
        <p14:creationId xmlns:p14="http://schemas.microsoft.com/office/powerpoint/2010/main" val="1499506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00" y="2836039"/>
            <a:ext cx="12293600" cy="2031325"/>
          </a:xfrm>
          <a:prstGeom prst="rect">
            <a:avLst/>
          </a:prstGeom>
        </p:spPr>
        <p:txBody>
          <a:bodyPr wrap="square">
            <a:spAutoFit/>
          </a:bodyPr>
          <a:lstStyle/>
          <a:p>
            <a:pPr algn="just"/>
            <a:r>
              <a:rPr lang="zh-CN" altLang="en-US" b="1" i="0" dirty="0" smtClean="0">
                <a:solidFill>
                  <a:srgbClr val="555555"/>
                </a:solidFill>
                <a:effectLst/>
                <a:latin typeface="Lato"/>
              </a:rPr>
              <a:t>接触到的</a:t>
            </a:r>
            <a:r>
              <a:rPr lang="en-US" altLang="zh-CN" b="1" i="0" dirty="0" smtClean="0">
                <a:solidFill>
                  <a:srgbClr val="555555"/>
                </a:solidFill>
                <a:effectLst/>
                <a:latin typeface="Lato"/>
              </a:rPr>
              <a:t>Bi</a:t>
            </a:r>
            <a:r>
              <a:rPr lang="zh-CN" altLang="en-US" b="1" i="0" dirty="0" smtClean="0">
                <a:solidFill>
                  <a:srgbClr val="555555"/>
                </a:solidFill>
                <a:effectLst/>
                <a:latin typeface="Lato"/>
              </a:rPr>
              <a:t>商业工具</a:t>
            </a:r>
          </a:p>
          <a:p>
            <a:pPr algn="just">
              <a:buFont typeface="Arial" panose="020B0604020202020204" pitchFamily="34" charset="0"/>
              <a:buChar char="•"/>
            </a:pPr>
            <a:r>
              <a:rPr lang="zh-CN" altLang="en-US" b="0" i="0" u="none" strike="noStrike" dirty="0" smtClean="0">
                <a:solidFill>
                  <a:srgbClr val="555555"/>
                </a:solidFill>
                <a:effectLst/>
                <a:latin typeface="Lato"/>
                <a:hlinkClick r:id="rId2"/>
              </a:rPr>
              <a:t>腾讯云商业智能分析</a:t>
            </a:r>
            <a:r>
              <a:rPr lang="en-US" altLang="zh-CN" b="0" i="0" u="none" strike="noStrike" dirty="0" smtClean="0">
                <a:solidFill>
                  <a:srgbClr val="555555"/>
                </a:solidFill>
                <a:effectLst/>
                <a:latin typeface="Lato"/>
                <a:hlinkClick r:id="rId2"/>
              </a:rPr>
              <a:t>Bi</a:t>
            </a:r>
            <a:r>
              <a:rPr lang="zh-CN" altLang="en-US" b="0" i="0" dirty="0" smtClean="0">
                <a:solidFill>
                  <a:srgbClr val="555555"/>
                </a:solidFill>
                <a:effectLst/>
                <a:latin typeface="Lato"/>
              </a:rPr>
              <a:t>：支持元数据管理，数据库中表可以直接拖拽，无需写</a:t>
            </a:r>
            <a:r>
              <a:rPr lang="en-US" altLang="zh-CN" b="0" i="0" dirty="0" err="1" smtClean="0">
                <a:solidFill>
                  <a:srgbClr val="555555"/>
                </a:solidFill>
                <a:effectLst/>
                <a:latin typeface="Lato"/>
              </a:rPr>
              <a:t>sql</a:t>
            </a:r>
            <a:r>
              <a:rPr lang="zh-CN" altLang="en-US" b="0" i="0" dirty="0" smtClean="0">
                <a:solidFill>
                  <a:srgbClr val="555555"/>
                </a:solidFill>
                <a:effectLst/>
                <a:latin typeface="Lato"/>
              </a:rPr>
              <a:t>语句。</a:t>
            </a:r>
          </a:p>
          <a:p>
            <a:pPr algn="just">
              <a:buFont typeface="Arial" panose="020B0604020202020204" pitchFamily="34" charset="0"/>
              <a:buChar char="•"/>
            </a:pPr>
            <a:r>
              <a:rPr lang="zh-CN" altLang="en-US" b="0" i="0" u="none" strike="noStrike" dirty="0" smtClean="0">
                <a:solidFill>
                  <a:srgbClr val="555555"/>
                </a:solidFill>
                <a:effectLst/>
                <a:latin typeface="Lato"/>
                <a:hlinkClick r:id="rId3"/>
              </a:rPr>
              <a:t>网易有数</a:t>
            </a:r>
            <a:endParaRPr lang="zh-CN" altLang="en-US" b="0" i="0" dirty="0" smtClean="0">
              <a:solidFill>
                <a:srgbClr val="555555"/>
              </a:solidFill>
              <a:effectLst/>
              <a:latin typeface="Lato"/>
            </a:endParaRPr>
          </a:p>
          <a:p>
            <a:pPr algn="just">
              <a:buFont typeface="Arial" panose="020B0604020202020204" pitchFamily="34" charset="0"/>
              <a:buChar char="•"/>
            </a:pPr>
            <a:r>
              <a:rPr lang="zh-CN" altLang="en-US" b="0" i="0" u="none" strike="noStrike" dirty="0" smtClean="0">
                <a:solidFill>
                  <a:srgbClr val="555555"/>
                </a:solidFill>
                <a:effectLst/>
                <a:latin typeface="Lato"/>
                <a:hlinkClick r:id="rId4"/>
              </a:rPr>
              <a:t>海致</a:t>
            </a:r>
            <a:r>
              <a:rPr lang="en-US" altLang="zh-CN" b="0" i="0" u="none" strike="noStrike" dirty="0" smtClean="0">
                <a:solidFill>
                  <a:srgbClr val="555555"/>
                </a:solidFill>
                <a:effectLst/>
                <a:latin typeface="Lato"/>
                <a:hlinkClick r:id="rId4"/>
              </a:rPr>
              <a:t>BDP</a:t>
            </a:r>
            <a:endParaRPr lang="zh-CN" altLang="en-US" b="0" i="0" dirty="0" smtClean="0">
              <a:solidFill>
                <a:srgbClr val="555555"/>
              </a:solidFill>
              <a:effectLst/>
              <a:latin typeface="Lato"/>
            </a:endParaRPr>
          </a:p>
          <a:p>
            <a:pPr algn="just">
              <a:buFont typeface="Arial" panose="020B0604020202020204" pitchFamily="34" charset="0"/>
              <a:buChar char="•"/>
            </a:pPr>
            <a:r>
              <a:rPr lang="en-US" altLang="zh-CN" b="0" i="0" u="none" strike="noStrike" dirty="0" err="1" smtClean="0">
                <a:solidFill>
                  <a:srgbClr val="555555"/>
                </a:solidFill>
                <a:effectLst/>
                <a:latin typeface="Lato"/>
                <a:hlinkClick r:id="rId5"/>
              </a:rPr>
              <a:t>FineBI</a:t>
            </a:r>
            <a:r>
              <a:rPr lang="zh-CN" altLang="en-US" b="0" i="0" dirty="0" smtClean="0">
                <a:solidFill>
                  <a:srgbClr val="555555"/>
                </a:solidFill>
                <a:effectLst/>
                <a:latin typeface="Lato"/>
              </a:rPr>
              <a:t>：可以直接下载软件到客户端，支持多平台。</a:t>
            </a:r>
          </a:p>
          <a:p>
            <a:r>
              <a:rPr lang="zh-CN" altLang="en-US" b="0" i="0" dirty="0" smtClean="0">
                <a:solidFill>
                  <a:srgbClr val="555555"/>
                </a:solidFill>
                <a:effectLst/>
                <a:latin typeface="Lato"/>
              </a:rPr>
              <a:t>缺点：上述平台除了</a:t>
            </a:r>
            <a:r>
              <a:rPr lang="en-US" altLang="zh-CN" b="0" i="0" dirty="0" err="1" smtClean="0">
                <a:solidFill>
                  <a:srgbClr val="555555"/>
                </a:solidFill>
                <a:effectLst/>
                <a:latin typeface="Lato"/>
              </a:rPr>
              <a:t>FineBI</a:t>
            </a:r>
            <a:r>
              <a:rPr lang="zh-CN" altLang="en-US" b="0" i="0" dirty="0" smtClean="0">
                <a:solidFill>
                  <a:srgbClr val="555555"/>
                </a:solidFill>
                <a:effectLst/>
                <a:latin typeface="Lato"/>
              </a:rPr>
              <a:t>，都是需要付费才能使用扩展功能的。</a:t>
            </a:r>
            <a:br>
              <a:rPr lang="zh-CN" altLang="en-US" b="0" i="0" dirty="0" smtClean="0">
                <a:solidFill>
                  <a:srgbClr val="555555"/>
                </a:solidFill>
                <a:effectLst/>
                <a:latin typeface="Lato"/>
              </a:rPr>
            </a:br>
            <a:r>
              <a:rPr lang="zh-CN" altLang="en-US" b="0" i="0" dirty="0" smtClean="0">
                <a:solidFill>
                  <a:srgbClr val="555555"/>
                </a:solidFill>
                <a:effectLst/>
                <a:latin typeface="Lato"/>
              </a:rPr>
              <a:t>优点：定制化功能强大，元数据维护方便，图表展示形式丰富。操作难度低。</a:t>
            </a:r>
            <a:endParaRPr lang="zh-CN" altLang="en-US" b="0" i="0" dirty="0">
              <a:solidFill>
                <a:srgbClr val="555555"/>
              </a:solidFill>
              <a:effectLst/>
              <a:latin typeface="Lato"/>
            </a:endParaRPr>
          </a:p>
        </p:txBody>
      </p:sp>
      <p:sp>
        <p:nvSpPr>
          <p:cNvPr id="3" name="矩形 2"/>
          <p:cNvSpPr/>
          <p:nvPr/>
        </p:nvSpPr>
        <p:spPr>
          <a:xfrm>
            <a:off x="355600" y="343238"/>
            <a:ext cx="11518900" cy="1754326"/>
          </a:xfrm>
          <a:prstGeom prst="rect">
            <a:avLst/>
          </a:prstGeom>
        </p:spPr>
        <p:txBody>
          <a:bodyPr wrap="square">
            <a:spAutoFit/>
          </a:bodyPr>
          <a:lstStyle/>
          <a:p>
            <a:pPr algn="just"/>
            <a:r>
              <a:rPr lang="zh-CN" altLang="en-US" b="1" i="0" dirty="0" smtClean="0">
                <a:solidFill>
                  <a:srgbClr val="555555"/>
                </a:solidFill>
                <a:effectLst/>
                <a:latin typeface="Lato"/>
              </a:rPr>
              <a:t>自主开发</a:t>
            </a:r>
            <a:endParaRPr lang="en-US" altLang="zh-CN" b="1" i="0" dirty="0" smtClean="0">
              <a:solidFill>
                <a:srgbClr val="555555"/>
              </a:solidFill>
              <a:effectLst/>
              <a:latin typeface="Lato"/>
            </a:endParaRPr>
          </a:p>
          <a:p>
            <a:pPr algn="just"/>
            <a:endParaRPr lang="en-US" altLang="zh-CN" b="1" i="0" dirty="0" smtClean="0">
              <a:solidFill>
                <a:srgbClr val="555555"/>
              </a:solidFill>
              <a:effectLst/>
              <a:latin typeface="Lato"/>
            </a:endParaRPr>
          </a:p>
          <a:p>
            <a:pPr algn="just"/>
            <a:r>
              <a:rPr lang="zh-CN" altLang="en-US" b="0" i="0" dirty="0" smtClean="0">
                <a:solidFill>
                  <a:srgbClr val="555555"/>
                </a:solidFill>
                <a:effectLst/>
                <a:latin typeface="Lato"/>
              </a:rPr>
              <a:t>要求开发一个展示报表的后台时，我最开始的做法是采用了最新的一些报表的图表的源码，比如</a:t>
            </a:r>
            <a:r>
              <a:rPr lang="en-US" altLang="zh-CN" b="0" i="0" u="none" strike="noStrike" dirty="0" err="1" smtClean="0">
                <a:solidFill>
                  <a:srgbClr val="555555"/>
                </a:solidFill>
                <a:effectLst/>
                <a:latin typeface="Lato"/>
                <a:hlinkClick r:id="rId6"/>
              </a:rPr>
              <a:t>echarts</a:t>
            </a:r>
            <a:r>
              <a:rPr lang="en-US" altLang="zh-CN" b="0" i="0" dirty="0" smtClean="0">
                <a:solidFill>
                  <a:srgbClr val="555555"/>
                </a:solidFill>
                <a:effectLst/>
                <a:latin typeface="Lato"/>
              </a:rPr>
              <a:t>,</a:t>
            </a:r>
            <a:r>
              <a:rPr lang="zh-CN" altLang="en-US" b="0" i="0" dirty="0" smtClean="0">
                <a:solidFill>
                  <a:srgbClr val="555555"/>
                </a:solidFill>
                <a:effectLst/>
                <a:latin typeface="Lato"/>
              </a:rPr>
              <a:t>结合</a:t>
            </a:r>
            <a:r>
              <a:rPr lang="en-US" altLang="zh-CN" b="0" i="0" dirty="0" err="1" smtClean="0">
                <a:solidFill>
                  <a:srgbClr val="555555"/>
                </a:solidFill>
                <a:effectLst/>
                <a:latin typeface="Lato"/>
              </a:rPr>
              <a:t>springmvc+mybitis</a:t>
            </a:r>
            <a:r>
              <a:rPr lang="zh-CN" altLang="en-US" b="0" i="0" dirty="0" smtClean="0">
                <a:solidFill>
                  <a:srgbClr val="555555"/>
                </a:solidFill>
                <a:effectLst/>
                <a:latin typeface="Lato"/>
              </a:rPr>
              <a:t>从数据库后台写前端需要的数据</a:t>
            </a:r>
            <a:r>
              <a:rPr lang="en-US" altLang="zh-CN" b="0" i="0" dirty="0" err="1" smtClean="0">
                <a:solidFill>
                  <a:srgbClr val="555555"/>
                </a:solidFill>
                <a:effectLst/>
                <a:latin typeface="Lato"/>
              </a:rPr>
              <a:t>api</a:t>
            </a:r>
            <a:r>
              <a:rPr lang="zh-CN" altLang="en-US" b="0" i="0" dirty="0" smtClean="0">
                <a:solidFill>
                  <a:srgbClr val="555555"/>
                </a:solidFill>
                <a:effectLst/>
                <a:latin typeface="Lato"/>
              </a:rPr>
              <a:t>。</a:t>
            </a:r>
          </a:p>
          <a:p>
            <a:r>
              <a:rPr lang="zh-CN" altLang="en-US" b="0" i="0" dirty="0" smtClean="0">
                <a:solidFill>
                  <a:srgbClr val="555555"/>
                </a:solidFill>
                <a:effectLst/>
                <a:latin typeface="Lato"/>
              </a:rPr>
              <a:t>缺点：针对业务场景，需要手动添加</a:t>
            </a:r>
            <a:r>
              <a:rPr lang="en-US" altLang="zh-CN" b="0" i="0" dirty="0" err="1" smtClean="0">
                <a:solidFill>
                  <a:srgbClr val="555555"/>
                </a:solidFill>
                <a:effectLst/>
                <a:latin typeface="Lato"/>
              </a:rPr>
              <a:t>api</a:t>
            </a:r>
            <a:r>
              <a:rPr lang="zh-CN" altLang="en-US" b="0" i="0" dirty="0" smtClean="0">
                <a:solidFill>
                  <a:srgbClr val="555555"/>
                </a:solidFill>
                <a:effectLst/>
                <a:latin typeface="Lato"/>
              </a:rPr>
              <a:t>接口，不方便，可操作性不强。</a:t>
            </a:r>
            <a:br>
              <a:rPr lang="zh-CN" altLang="en-US" b="0" i="0" dirty="0" smtClean="0">
                <a:solidFill>
                  <a:srgbClr val="555555"/>
                </a:solidFill>
                <a:effectLst/>
                <a:latin typeface="Lato"/>
              </a:rPr>
            </a:br>
            <a:r>
              <a:rPr lang="zh-CN" altLang="en-US" b="0" i="0" dirty="0" smtClean="0">
                <a:solidFill>
                  <a:srgbClr val="555555"/>
                </a:solidFill>
                <a:effectLst/>
                <a:latin typeface="Lato"/>
              </a:rPr>
              <a:t>优点：按照</a:t>
            </a:r>
            <a:r>
              <a:rPr lang="en-US" altLang="zh-CN" b="0" i="0" dirty="0" err="1" smtClean="0">
                <a:solidFill>
                  <a:srgbClr val="555555"/>
                </a:solidFill>
                <a:effectLst/>
                <a:latin typeface="Lato"/>
              </a:rPr>
              <a:t>echarts</a:t>
            </a:r>
            <a:r>
              <a:rPr lang="zh-CN" altLang="en-US" b="0" i="0" dirty="0" smtClean="0">
                <a:solidFill>
                  <a:srgbClr val="555555"/>
                </a:solidFill>
                <a:effectLst/>
                <a:latin typeface="Lato"/>
              </a:rPr>
              <a:t>提供的前端图表，可以定制十分酷炫的图表展示形式。</a:t>
            </a:r>
            <a:endParaRPr lang="zh-CN" altLang="en-US" b="0" i="0" dirty="0">
              <a:solidFill>
                <a:srgbClr val="555555"/>
              </a:solidFill>
              <a:effectLst/>
              <a:latin typeface="Lato"/>
            </a:endParaRPr>
          </a:p>
        </p:txBody>
      </p:sp>
    </p:spTree>
    <p:extLst>
      <p:ext uri="{BB962C8B-B14F-4D97-AF65-F5344CB8AC3E}">
        <p14:creationId xmlns:p14="http://schemas.microsoft.com/office/powerpoint/2010/main" val="3071555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3700" y="337741"/>
            <a:ext cx="11074400" cy="3139321"/>
          </a:xfrm>
          <a:prstGeom prst="rect">
            <a:avLst/>
          </a:prstGeom>
        </p:spPr>
        <p:txBody>
          <a:bodyPr wrap="square">
            <a:spAutoFit/>
          </a:bodyPr>
          <a:lstStyle/>
          <a:p>
            <a:pPr algn="just"/>
            <a:r>
              <a:rPr lang="zh-CN" altLang="en-US" b="1" i="0" dirty="0" smtClean="0">
                <a:solidFill>
                  <a:srgbClr val="555555"/>
                </a:solidFill>
                <a:effectLst/>
                <a:latin typeface="Lato"/>
              </a:rPr>
              <a:t>开源免费</a:t>
            </a:r>
            <a:r>
              <a:rPr lang="en-US" altLang="zh-CN" b="1" i="0" dirty="0" smtClean="0">
                <a:solidFill>
                  <a:srgbClr val="555555"/>
                </a:solidFill>
                <a:effectLst/>
                <a:latin typeface="Lato"/>
              </a:rPr>
              <a:t>BI</a:t>
            </a:r>
            <a:r>
              <a:rPr lang="zh-CN" altLang="en-US" b="1" i="0" dirty="0" smtClean="0">
                <a:solidFill>
                  <a:srgbClr val="555555"/>
                </a:solidFill>
                <a:effectLst/>
                <a:latin typeface="Lato"/>
              </a:rPr>
              <a:t>框架</a:t>
            </a:r>
            <a:r>
              <a:rPr lang="en-US" altLang="zh-CN" b="1" i="0" dirty="0" smtClean="0">
                <a:solidFill>
                  <a:srgbClr val="555555"/>
                </a:solidFill>
                <a:effectLst/>
                <a:latin typeface="Lato"/>
              </a:rPr>
              <a:t>Zeppelin</a:t>
            </a:r>
            <a:r>
              <a:rPr lang="zh-CN" altLang="en-US" b="1" i="0" dirty="0" smtClean="0">
                <a:solidFill>
                  <a:srgbClr val="555555"/>
                </a:solidFill>
                <a:effectLst/>
                <a:latin typeface="Lato"/>
              </a:rPr>
              <a:t>和</a:t>
            </a:r>
            <a:r>
              <a:rPr lang="en-US" altLang="zh-CN" b="1" i="0" dirty="0" smtClean="0">
                <a:solidFill>
                  <a:srgbClr val="555555"/>
                </a:solidFill>
                <a:effectLst/>
                <a:latin typeface="Lato"/>
              </a:rPr>
              <a:t>Hue</a:t>
            </a:r>
          </a:p>
          <a:p>
            <a:pPr marL="285750" indent="-285750" algn="just">
              <a:buFont typeface="Arial" panose="020B0604020202020204" pitchFamily="34" charset="0"/>
              <a:buChar char="•"/>
            </a:pPr>
            <a:r>
              <a:rPr lang="en-US" altLang="zh-CN" b="0" i="0" dirty="0" smtClean="0">
                <a:solidFill>
                  <a:srgbClr val="555555"/>
                </a:solidFill>
                <a:effectLst/>
                <a:latin typeface="Lato"/>
              </a:rPr>
              <a:t>Apache Zeppelin</a:t>
            </a:r>
            <a:r>
              <a:rPr lang="zh-CN" altLang="en-US" b="0" i="0" dirty="0" smtClean="0">
                <a:solidFill>
                  <a:srgbClr val="555555"/>
                </a:solidFill>
                <a:effectLst/>
                <a:latin typeface="Lato"/>
              </a:rPr>
              <a:t>是一个提供了</a:t>
            </a:r>
            <a:r>
              <a:rPr lang="en-US" altLang="zh-CN" b="0" i="0" dirty="0" smtClean="0">
                <a:solidFill>
                  <a:srgbClr val="555555"/>
                </a:solidFill>
                <a:effectLst/>
                <a:latin typeface="Lato"/>
              </a:rPr>
              <a:t>web</a:t>
            </a:r>
            <a:r>
              <a:rPr lang="zh-CN" altLang="en-US" b="0" i="0" dirty="0" smtClean="0">
                <a:solidFill>
                  <a:srgbClr val="555555"/>
                </a:solidFill>
                <a:effectLst/>
                <a:latin typeface="Lato"/>
              </a:rPr>
              <a:t>版的类似</a:t>
            </a:r>
            <a:r>
              <a:rPr lang="en-US" altLang="zh-CN" b="0" i="0" dirty="0" err="1" smtClean="0">
                <a:solidFill>
                  <a:srgbClr val="555555"/>
                </a:solidFill>
                <a:effectLst/>
                <a:latin typeface="Lato"/>
              </a:rPr>
              <a:t>ipython</a:t>
            </a:r>
            <a:r>
              <a:rPr lang="zh-CN" altLang="en-US" b="0" i="0" dirty="0" smtClean="0">
                <a:solidFill>
                  <a:srgbClr val="555555"/>
                </a:solidFill>
                <a:effectLst/>
                <a:latin typeface="Lato"/>
              </a:rPr>
              <a:t>的</a:t>
            </a:r>
            <a:r>
              <a:rPr lang="en-US" altLang="zh-CN" b="1" i="0" dirty="0" smtClean="0">
                <a:solidFill>
                  <a:srgbClr val="555555"/>
                </a:solidFill>
                <a:effectLst/>
                <a:latin typeface="Lato"/>
              </a:rPr>
              <a:t>notebook</a:t>
            </a:r>
            <a:r>
              <a:rPr lang="zh-CN" altLang="en-US" b="0" i="0" dirty="0" smtClean="0">
                <a:solidFill>
                  <a:srgbClr val="555555"/>
                </a:solidFill>
                <a:effectLst/>
                <a:latin typeface="Lato"/>
              </a:rPr>
              <a:t>，用于做数据分析和可视化。背后可以接入不同的数据处理引擎，包括</a:t>
            </a:r>
            <a:r>
              <a:rPr lang="en-US" altLang="zh-CN" b="0" i="0" dirty="0" smtClean="0">
                <a:solidFill>
                  <a:srgbClr val="555555"/>
                </a:solidFill>
                <a:effectLst/>
                <a:latin typeface="Lato"/>
              </a:rPr>
              <a:t>spark, hive, </a:t>
            </a:r>
            <a:r>
              <a:rPr lang="en-US" altLang="zh-CN" b="0" i="0" dirty="0" err="1" smtClean="0">
                <a:solidFill>
                  <a:srgbClr val="555555"/>
                </a:solidFill>
                <a:effectLst/>
                <a:latin typeface="Lato"/>
              </a:rPr>
              <a:t>tajo</a:t>
            </a:r>
            <a:r>
              <a:rPr lang="zh-CN" altLang="en-US" b="0" i="0" dirty="0" smtClean="0">
                <a:solidFill>
                  <a:srgbClr val="555555"/>
                </a:solidFill>
                <a:effectLst/>
                <a:latin typeface="Lato"/>
              </a:rPr>
              <a:t>等，原生支持</a:t>
            </a:r>
            <a:r>
              <a:rPr lang="en-US" altLang="zh-CN" b="0" i="0" dirty="0" err="1" smtClean="0">
                <a:solidFill>
                  <a:srgbClr val="555555"/>
                </a:solidFill>
                <a:effectLst/>
                <a:latin typeface="Lato"/>
              </a:rPr>
              <a:t>scala</a:t>
            </a:r>
            <a:r>
              <a:rPr lang="en-US" altLang="zh-CN" b="0" i="0" dirty="0" smtClean="0">
                <a:solidFill>
                  <a:srgbClr val="555555"/>
                </a:solidFill>
                <a:effectLst/>
                <a:latin typeface="Lato"/>
              </a:rPr>
              <a:t>, java, shell, markdown</a:t>
            </a:r>
            <a:r>
              <a:rPr lang="zh-CN" altLang="en-US" b="0" i="0" dirty="0" smtClean="0">
                <a:solidFill>
                  <a:srgbClr val="555555"/>
                </a:solidFill>
                <a:effectLst/>
                <a:latin typeface="Lato"/>
              </a:rPr>
              <a:t>等。它的整体展现和使用形式和</a:t>
            </a:r>
            <a:r>
              <a:rPr lang="en-US" altLang="zh-CN" b="0" i="0" dirty="0" err="1" smtClean="0">
                <a:solidFill>
                  <a:srgbClr val="555555"/>
                </a:solidFill>
                <a:effectLst/>
                <a:latin typeface="Lato"/>
              </a:rPr>
              <a:t>Databricks</a:t>
            </a:r>
            <a:r>
              <a:rPr lang="en-US" altLang="zh-CN" b="0" i="0" dirty="0" smtClean="0">
                <a:solidFill>
                  <a:srgbClr val="555555"/>
                </a:solidFill>
                <a:effectLst/>
                <a:latin typeface="Lato"/>
              </a:rPr>
              <a:t> Cloud</a:t>
            </a:r>
            <a:r>
              <a:rPr lang="zh-CN" altLang="en-US" b="0" i="0" dirty="0" smtClean="0">
                <a:solidFill>
                  <a:srgbClr val="555555"/>
                </a:solidFill>
                <a:effectLst/>
                <a:latin typeface="Lato"/>
              </a:rPr>
              <a:t>是一样的，就是来自于当时的</a:t>
            </a:r>
            <a:r>
              <a:rPr lang="en-US" altLang="zh-CN" b="0" i="0" dirty="0" smtClean="0">
                <a:solidFill>
                  <a:srgbClr val="555555"/>
                </a:solidFill>
                <a:effectLst/>
                <a:latin typeface="Lato"/>
              </a:rPr>
              <a:t>demo</a:t>
            </a:r>
            <a:r>
              <a:rPr lang="zh-CN" altLang="en-US" b="0" i="0" dirty="0" smtClean="0">
                <a:solidFill>
                  <a:srgbClr val="555555"/>
                </a:solidFill>
                <a:effectLst/>
                <a:latin typeface="Lato"/>
              </a:rPr>
              <a:t>。</a:t>
            </a:r>
            <a:endParaRPr lang="en-US" altLang="zh-CN" b="0" i="0" dirty="0" smtClean="0">
              <a:solidFill>
                <a:srgbClr val="555555"/>
              </a:solidFill>
              <a:effectLst/>
              <a:latin typeface="Lato"/>
            </a:endParaRPr>
          </a:p>
          <a:p>
            <a:pPr marL="285750" indent="-285750" algn="just">
              <a:buFont typeface="Arial" panose="020B0604020202020204" pitchFamily="34" charset="0"/>
              <a:buChar char="•"/>
            </a:pPr>
            <a:endParaRPr lang="zh-CN" altLang="en-US" b="0" i="0" dirty="0" smtClean="0">
              <a:solidFill>
                <a:srgbClr val="555555"/>
              </a:solidFill>
              <a:effectLst/>
              <a:latin typeface="Lato"/>
            </a:endParaRPr>
          </a:p>
          <a:p>
            <a:pPr marL="285750" indent="-285750" algn="just">
              <a:buFont typeface="Arial" panose="020B0604020202020204" pitchFamily="34" charset="0"/>
              <a:buChar char="•"/>
            </a:pPr>
            <a:r>
              <a:rPr lang="en-US" altLang="zh-CN" b="0" i="0" dirty="0" smtClean="0">
                <a:solidFill>
                  <a:srgbClr val="555555"/>
                </a:solidFill>
                <a:effectLst/>
                <a:latin typeface="Lato"/>
              </a:rPr>
              <a:t>Hue</a:t>
            </a:r>
            <a:r>
              <a:rPr lang="zh-CN" altLang="en-US" b="0" i="0" dirty="0" smtClean="0">
                <a:solidFill>
                  <a:srgbClr val="555555"/>
                </a:solidFill>
                <a:effectLst/>
                <a:latin typeface="Lato"/>
              </a:rPr>
              <a:t>是一个开源的</a:t>
            </a:r>
            <a:r>
              <a:rPr lang="en-US" altLang="zh-CN" b="0" i="0" dirty="0" smtClean="0">
                <a:solidFill>
                  <a:srgbClr val="555555"/>
                </a:solidFill>
                <a:effectLst/>
                <a:latin typeface="Lato"/>
              </a:rPr>
              <a:t>Apache Hadoop UI</a:t>
            </a:r>
            <a:r>
              <a:rPr lang="zh-CN" altLang="en-US" b="0" i="0" dirty="0" smtClean="0">
                <a:solidFill>
                  <a:srgbClr val="555555"/>
                </a:solidFill>
                <a:effectLst/>
                <a:latin typeface="Lato"/>
              </a:rPr>
              <a:t>系统，最早是由</a:t>
            </a:r>
            <a:r>
              <a:rPr lang="en-US" altLang="zh-CN" b="0" i="0" dirty="0" smtClean="0">
                <a:solidFill>
                  <a:srgbClr val="555555"/>
                </a:solidFill>
                <a:effectLst/>
                <a:latin typeface="Lato"/>
              </a:rPr>
              <a:t>Cloudera Desktop</a:t>
            </a:r>
            <a:r>
              <a:rPr lang="zh-CN" altLang="en-US" b="0" i="0" dirty="0" smtClean="0">
                <a:solidFill>
                  <a:srgbClr val="555555"/>
                </a:solidFill>
                <a:effectLst/>
                <a:latin typeface="Lato"/>
              </a:rPr>
              <a:t>演化而来，由</a:t>
            </a:r>
            <a:r>
              <a:rPr lang="en-US" altLang="zh-CN" b="0" i="0" dirty="0" smtClean="0">
                <a:solidFill>
                  <a:srgbClr val="555555"/>
                </a:solidFill>
                <a:effectLst/>
                <a:latin typeface="Lato"/>
              </a:rPr>
              <a:t>Cloudera</a:t>
            </a:r>
            <a:r>
              <a:rPr lang="zh-CN" altLang="en-US" b="0" i="0" dirty="0" smtClean="0">
                <a:solidFill>
                  <a:srgbClr val="555555"/>
                </a:solidFill>
                <a:effectLst/>
                <a:latin typeface="Lato"/>
              </a:rPr>
              <a:t>贡献给开源社区，它是基于</a:t>
            </a:r>
            <a:r>
              <a:rPr lang="en-US" altLang="zh-CN" b="0" i="0" dirty="0" smtClean="0">
                <a:solidFill>
                  <a:srgbClr val="555555"/>
                </a:solidFill>
                <a:effectLst/>
                <a:latin typeface="Lato"/>
              </a:rPr>
              <a:t>Python Web</a:t>
            </a:r>
            <a:r>
              <a:rPr lang="zh-CN" altLang="en-US" b="0" i="0" dirty="0" smtClean="0">
                <a:solidFill>
                  <a:srgbClr val="555555"/>
                </a:solidFill>
                <a:effectLst/>
                <a:latin typeface="Lato"/>
              </a:rPr>
              <a:t>框架</a:t>
            </a:r>
            <a:r>
              <a:rPr lang="en-US" altLang="zh-CN" b="0" i="0" dirty="0" smtClean="0">
                <a:solidFill>
                  <a:srgbClr val="555555"/>
                </a:solidFill>
                <a:effectLst/>
                <a:latin typeface="Lato"/>
              </a:rPr>
              <a:t>Django</a:t>
            </a:r>
            <a:r>
              <a:rPr lang="zh-CN" altLang="en-US" b="0" i="0" dirty="0" smtClean="0">
                <a:solidFill>
                  <a:srgbClr val="555555"/>
                </a:solidFill>
                <a:effectLst/>
                <a:latin typeface="Lato"/>
              </a:rPr>
              <a:t>实现的。通过使用</a:t>
            </a:r>
            <a:r>
              <a:rPr lang="en-US" altLang="zh-CN" b="0" i="0" dirty="0" smtClean="0">
                <a:solidFill>
                  <a:srgbClr val="555555"/>
                </a:solidFill>
                <a:effectLst/>
                <a:latin typeface="Lato"/>
              </a:rPr>
              <a:t>Hue</a:t>
            </a:r>
            <a:r>
              <a:rPr lang="zh-CN" altLang="en-US" b="0" i="0" dirty="0" smtClean="0">
                <a:solidFill>
                  <a:srgbClr val="555555"/>
                </a:solidFill>
                <a:effectLst/>
                <a:latin typeface="Lato"/>
              </a:rPr>
              <a:t>我们可以在浏览器端的</a:t>
            </a:r>
            <a:r>
              <a:rPr lang="en-US" altLang="zh-CN" b="0" i="0" dirty="0" smtClean="0">
                <a:solidFill>
                  <a:srgbClr val="555555"/>
                </a:solidFill>
                <a:effectLst/>
                <a:latin typeface="Lato"/>
              </a:rPr>
              <a:t>Web</a:t>
            </a:r>
            <a:r>
              <a:rPr lang="zh-CN" altLang="en-US" b="0" i="0" dirty="0" smtClean="0">
                <a:solidFill>
                  <a:srgbClr val="555555"/>
                </a:solidFill>
                <a:effectLst/>
                <a:latin typeface="Lato"/>
              </a:rPr>
              <a:t>控制台上与</a:t>
            </a:r>
            <a:r>
              <a:rPr lang="en-US" altLang="zh-CN" b="0" i="0" dirty="0" smtClean="0">
                <a:solidFill>
                  <a:srgbClr val="555555"/>
                </a:solidFill>
                <a:effectLst/>
                <a:latin typeface="Lato"/>
              </a:rPr>
              <a:t>Hadoop</a:t>
            </a:r>
            <a:r>
              <a:rPr lang="zh-CN" altLang="en-US" b="0" i="0" dirty="0" smtClean="0">
                <a:solidFill>
                  <a:srgbClr val="555555"/>
                </a:solidFill>
                <a:effectLst/>
                <a:latin typeface="Lato"/>
              </a:rPr>
              <a:t>集群进行交互来分析处理数据，例如操作</a:t>
            </a:r>
            <a:r>
              <a:rPr lang="en-US" altLang="zh-CN" b="0" i="0" dirty="0" smtClean="0">
                <a:solidFill>
                  <a:srgbClr val="555555"/>
                </a:solidFill>
                <a:effectLst/>
                <a:latin typeface="Lato"/>
              </a:rPr>
              <a:t>HDFS</a:t>
            </a:r>
            <a:r>
              <a:rPr lang="zh-CN" altLang="en-US" b="0" i="0" dirty="0" smtClean="0">
                <a:solidFill>
                  <a:srgbClr val="555555"/>
                </a:solidFill>
                <a:effectLst/>
                <a:latin typeface="Lato"/>
              </a:rPr>
              <a:t>上的数据，运行</a:t>
            </a:r>
            <a:r>
              <a:rPr lang="en-US" altLang="zh-CN" b="0" i="0" dirty="0" smtClean="0">
                <a:solidFill>
                  <a:srgbClr val="555555"/>
                </a:solidFill>
                <a:effectLst/>
                <a:latin typeface="Lato"/>
              </a:rPr>
              <a:t>MapReduce Job</a:t>
            </a:r>
            <a:r>
              <a:rPr lang="zh-CN" altLang="en-US" b="0" i="0" dirty="0" smtClean="0">
                <a:solidFill>
                  <a:srgbClr val="555555"/>
                </a:solidFill>
                <a:effectLst/>
                <a:latin typeface="Lato"/>
              </a:rPr>
              <a:t>等等。</a:t>
            </a:r>
            <a:endParaRPr lang="en-US" altLang="zh-CN" b="0" i="0" dirty="0" smtClean="0">
              <a:solidFill>
                <a:srgbClr val="555555"/>
              </a:solidFill>
              <a:effectLst/>
              <a:latin typeface="Lato"/>
            </a:endParaRPr>
          </a:p>
          <a:p>
            <a:pPr marL="285750" indent="-285750" algn="just">
              <a:buFont typeface="Arial" panose="020B0604020202020204" pitchFamily="34" charset="0"/>
              <a:buChar char="•"/>
            </a:pPr>
            <a:endParaRPr lang="en-US" altLang="zh-CN" dirty="0">
              <a:solidFill>
                <a:srgbClr val="555555"/>
              </a:solidFill>
              <a:latin typeface="Lato"/>
            </a:endParaRPr>
          </a:p>
          <a:p>
            <a:pPr marL="285750" indent="-285750" algn="just">
              <a:buFont typeface="Arial" panose="020B0604020202020204" pitchFamily="34" charset="0"/>
              <a:buChar char="•"/>
            </a:pPr>
            <a:r>
              <a:rPr lang="en-US" altLang="zh-CN" b="0" i="0" dirty="0" smtClean="0">
                <a:solidFill>
                  <a:srgbClr val="555555"/>
                </a:solidFill>
                <a:effectLst/>
                <a:latin typeface="Lato"/>
              </a:rPr>
              <a:t>Superset </a:t>
            </a:r>
            <a:r>
              <a:rPr lang="zh-CN" altLang="en-US" b="0" i="0" dirty="0" smtClean="0">
                <a:solidFill>
                  <a:srgbClr val="555555"/>
                </a:solidFill>
                <a:effectLst/>
                <a:latin typeface="Lato"/>
              </a:rPr>
              <a:t>是 </a:t>
            </a:r>
            <a:r>
              <a:rPr lang="en-US" altLang="zh-CN" b="0" i="0" dirty="0" smtClean="0">
                <a:solidFill>
                  <a:srgbClr val="555555"/>
                </a:solidFill>
                <a:effectLst/>
                <a:latin typeface="Lato"/>
              </a:rPr>
              <a:t>Airbnb </a:t>
            </a:r>
            <a:r>
              <a:rPr lang="zh-CN" altLang="en-US" b="0" i="0" dirty="0" smtClean="0">
                <a:solidFill>
                  <a:srgbClr val="555555"/>
                </a:solidFill>
                <a:effectLst/>
                <a:latin typeface="Lato"/>
              </a:rPr>
              <a:t>开源的大数据可视化平台。几乎所有主流的数据库；丰富的可视化展示，支持自定义创建 </a:t>
            </a:r>
            <a:r>
              <a:rPr lang="en-US" altLang="zh-CN" b="0" i="0" dirty="0" smtClean="0">
                <a:solidFill>
                  <a:srgbClr val="555555"/>
                </a:solidFill>
                <a:effectLst/>
                <a:latin typeface="Lato"/>
              </a:rPr>
              <a:t>dashboard</a:t>
            </a:r>
            <a:r>
              <a:rPr lang="zh-CN" altLang="en-US" b="0" i="0" dirty="0" smtClean="0">
                <a:solidFill>
                  <a:srgbClr val="555555"/>
                </a:solidFill>
                <a:effectLst/>
                <a:latin typeface="Lato"/>
              </a:rPr>
              <a:t>，可分享；深度集成 </a:t>
            </a:r>
            <a:r>
              <a:rPr lang="en-US" altLang="zh-CN" b="0" i="0" dirty="0" smtClean="0">
                <a:solidFill>
                  <a:srgbClr val="555555"/>
                </a:solidFill>
                <a:effectLst/>
                <a:latin typeface="Lato"/>
              </a:rPr>
              <a:t>Druid.io</a:t>
            </a:r>
            <a:r>
              <a:rPr lang="zh-CN" altLang="en-US" b="0" i="0" dirty="0" smtClean="0">
                <a:solidFill>
                  <a:srgbClr val="555555"/>
                </a:solidFill>
                <a:effectLst/>
                <a:latin typeface="Lato"/>
              </a:rPr>
              <a:t>（一种典型的数据立方）</a:t>
            </a:r>
            <a:endParaRPr lang="zh-CN" altLang="en-US" b="0" i="0" dirty="0">
              <a:solidFill>
                <a:srgbClr val="555555"/>
              </a:solidFill>
              <a:effectLst/>
              <a:latin typeface="Lato"/>
            </a:endParaRPr>
          </a:p>
        </p:txBody>
      </p:sp>
    </p:spTree>
    <p:extLst>
      <p:ext uri="{BB962C8B-B14F-4D97-AF65-F5344CB8AC3E}">
        <p14:creationId xmlns:p14="http://schemas.microsoft.com/office/powerpoint/2010/main" val="2197979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77895059"/>
              </p:ext>
            </p:extLst>
          </p:nvPr>
        </p:nvGraphicFramePr>
        <p:xfrm>
          <a:off x="812800" y="647700"/>
          <a:ext cx="10083800" cy="5600700"/>
        </p:xfrm>
        <a:graphic>
          <a:graphicData uri="http://schemas.openxmlformats.org/drawingml/2006/table">
            <a:tbl>
              <a:tblPr>
                <a:tableStyleId>{5C22544A-7EE6-4342-B048-85BDC9FD1C3A}</a:tableStyleId>
              </a:tblPr>
              <a:tblGrid>
                <a:gridCol w="892298"/>
                <a:gridCol w="1722632"/>
                <a:gridCol w="1966362"/>
                <a:gridCol w="1321924"/>
                <a:gridCol w="2048982"/>
                <a:gridCol w="2131602"/>
              </a:tblGrid>
              <a:tr h="239809">
                <a:tc>
                  <a:txBody>
                    <a:bodyPr/>
                    <a:lstStyle/>
                    <a:p>
                      <a:pPr algn="l" fontAlgn="ct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zeppelin</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R</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hue</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superset</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tableau</a:t>
                      </a:r>
                      <a:endParaRPr 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39809">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3016952">
                <a:tc>
                  <a:txBody>
                    <a:bodyPr/>
                    <a:lstStyle/>
                    <a:p>
                      <a:pPr algn="l" fontAlgn="ctr"/>
                      <a:r>
                        <a:rPr lang="zh-CN" altLang="en-US" sz="1100" u="none" strike="noStrike">
                          <a:effectLst/>
                        </a:rPr>
                        <a:t>主要功能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一个基于</a:t>
                      </a:r>
                      <a:r>
                        <a:rPr lang="en-US" altLang="zh-CN" sz="1100" u="none" strike="noStrike">
                          <a:effectLst/>
                        </a:rPr>
                        <a:t>web</a:t>
                      </a:r>
                      <a:r>
                        <a:rPr lang="zh-CN" altLang="en-US" sz="1100" u="none" strike="noStrike">
                          <a:effectLst/>
                        </a:rPr>
                        <a:t>的笔记本，支持交互式数据分析。你可以用</a:t>
                      </a:r>
                      <a:r>
                        <a:rPr lang="en-US" altLang="zh-CN" sz="1100" u="none" strike="noStrike">
                          <a:effectLst/>
                        </a:rPr>
                        <a:t>SQL</a:t>
                      </a:r>
                      <a:r>
                        <a:rPr lang="zh-CN" altLang="en-US" sz="1100" u="none" strike="noStrike">
                          <a:effectLst/>
                        </a:rPr>
                        <a:t>、</a:t>
                      </a:r>
                      <a:r>
                        <a:rPr lang="en-US" altLang="zh-CN" sz="1100" u="none" strike="noStrike">
                          <a:effectLst/>
                        </a:rPr>
                        <a:t>Scala</a:t>
                      </a:r>
                      <a:r>
                        <a:rPr lang="zh-CN" altLang="en-US" sz="1100" u="none" strike="noStrike">
                          <a:effectLst/>
                        </a:rPr>
                        <a:t>等做出数据驱动的、交互、协作的文档。</a:t>
                      </a:r>
                      <a:r>
                        <a:rPr lang="en-US" altLang="zh-CN" sz="1100" u="none" strike="noStrike">
                          <a:effectLst/>
                        </a:rPr>
                        <a:t>(</a:t>
                      </a:r>
                      <a:r>
                        <a:rPr lang="zh-CN" altLang="en-US" sz="1100" u="none" strike="noStrike">
                          <a:effectLst/>
                        </a:rPr>
                        <a:t>类似于</a:t>
                      </a:r>
                      <a:r>
                        <a:rPr lang="en-US" altLang="zh-CN" sz="1100" u="none" strike="noStrike">
                          <a:effectLst/>
                        </a:rPr>
                        <a:t>ipython notebook</a:t>
                      </a:r>
                      <a:r>
                        <a:rPr lang="zh-CN" altLang="en-US" sz="1100" u="none" strike="noStrike">
                          <a:effectLst/>
                        </a:rPr>
                        <a:t>，可以直接在浏览器中写代码、笔记并共享</a:t>
                      </a: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altLang="zh-CN" sz="1100" u="none" strike="noStrike">
                          <a:effectLst/>
                        </a:rPr>
                        <a:t>R</a:t>
                      </a:r>
                      <a:r>
                        <a:rPr lang="zh-CN" altLang="en-US" sz="1100" u="none" strike="noStrike">
                          <a:effectLst/>
                        </a:rPr>
                        <a:t>语言，一种自由软件编程语言与操作环境，主要用于统计分析、绘图、数据挖掘。</a:t>
                      </a:r>
                      <a:r>
                        <a:rPr lang="en-US" altLang="zh-CN" sz="1100" u="none" strike="noStrike">
                          <a:effectLst/>
                        </a:rPr>
                        <a:t>R</a:t>
                      </a:r>
                      <a:r>
                        <a:rPr lang="zh-CN" altLang="en-US" sz="1100" u="none" strike="noStrike">
                          <a:effectLst/>
                        </a:rPr>
                        <a:t>内置多种统计学及数字分析功能。</a:t>
                      </a:r>
                      <a:r>
                        <a:rPr lang="en-US" altLang="zh-CN" sz="1100" u="none" strike="noStrike">
                          <a:effectLst/>
                        </a:rPr>
                        <a:t>R</a:t>
                      </a:r>
                      <a:r>
                        <a:rPr lang="zh-CN" altLang="en-US" sz="1100" u="none" strike="noStrike">
                          <a:effectLst/>
                        </a:rPr>
                        <a:t>的功能能够通过由用户撰写的包增强。</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1. edittor</a:t>
                      </a:r>
                      <a:br>
                        <a:rPr lang="en-US" sz="1100" u="none" strike="noStrike">
                          <a:effectLst/>
                        </a:rPr>
                      </a:br>
                      <a:r>
                        <a:rPr lang="en-US" sz="1100" u="none" strike="noStrike">
                          <a:effectLst/>
                        </a:rPr>
                        <a:t>2. schedule</a:t>
                      </a:r>
                      <a:br>
                        <a:rPr lang="en-US" sz="1100" u="none" strike="noStrike">
                          <a:effectLst/>
                        </a:rPr>
                      </a:br>
                      <a:r>
                        <a:rPr lang="en-US" sz="1100" u="none" strike="noStrike">
                          <a:effectLst/>
                        </a:rPr>
                        <a:t>3. browser</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满足企业内部不同部门对数据的要求：老板、运营、产品、商务</a:t>
                      </a:r>
                      <a:br>
                        <a:rPr lang="zh-CN" altLang="en-US" sz="1100" u="none" strike="noStrike">
                          <a:effectLst/>
                        </a:rPr>
                      </a:br>
                      <a:r>
                        <a:rPr lang="zh-CN" altLang="en-US" sz="1100" u="none" strike="noStrike">
                          <a:effectLst/>
                        </a:rPr>
                        <a:t>细粒度的权限划分和控制，可满足不同层级的人员的不同权限</a:t>
                      </a:r>
                      <a:br>
                        <a:rPr lang="zh-CN" altLang="en-US" sz="1100" u="none" strike="noStrike">
                          <a:effectLst/>
                        </a:rPr>
                      </a:br>
                      <a:r>
                        <a:rPr lang="zh-CN" altLang="en-US" sz="1100" u="none" strike="noStrike">
                          <a:effectLst/>
                        </a:rPr>
                        <a:t>支持各种主流数据库，</a:t>
                      </a:r>
                      <a:r>
                        <a:rPr lang="en-US" altLang="zh-CN" sz="1100" u="none" strike="noStrike">
                          <a:effectLst/>
                        </a:rPr>
                        <a:t>hbase</a:t>
                      </a:r>
                      <a:r>
                        <a:rPr lang="zh-CN" altLang="en-US" sz="1100" u="none" strike="noStrike">
                          <a:effectLst/>
                        </a:rPr>
                        <a:t>、</a:t>
                      </a:r>
                      <a:r>
                        <a:rPr lang="en-US" altLang="zh-CN" sz="1100" u="none" strike="noStrike">
                          <a:effectLst/>
                        </a:rPr>
                        <a:t>mysql</a:t>
                      </a:r>
                      <a:r>
                        <a:rPr lang="zh-CN" altLang="en-US" sz="1100" u="none" strike="noStrike">
                          <a:effectLst/>
                        </a:rPr>
                        <a:t>、</a:t>
                      </a:r>
                      <a:r>
                        <a:rPr lang="en-US" altLang="zh-CN" sz="1100" u="none" strike="noStrike">
                          <a:effectLst/>
                        </a:rPr>
                        <a:t>postgres</a:t>
                      </a:r>
                      <a:r>
                        <a:rPr lang="zh-CN" altLang="en-US" sz="1100" u="none" strike="noStrike">
                          <a:effectLst/>
                        </a:rPr>
                        <a:t>等</a:t>
                      </a:r>
                      <a:br>
                        <a:rPr lang="zh-CN" altLang="en-US" sz="1100" u="none" strike="noStrike">
                          <a:effectLst/>
                        </a:rPr>
                      </a:br>
                      <a:r>
                        <a:rPr lang="zh-CN" altLang="en-US" sz="1100" u="none" strike="noStrike">
                          <a:effectLst/>
                        </a:rPr>
                        <a:t>不同数据不同维度的可视化</a:t>
                      </a:r>
                      <a:br>
                        <a:rPr lang="zh-CN" altLang="en-US" sz="1100" u="none" strike="noStrike">
                          <a:effectLst/>
                        </a:rPr>
                      </a:br>
                      <a:r>
                        <a:rPr lang="zh-CN" altLang="en-US" sz="1100" u="none" strike="noStrike">
                          <a:effectLst/>
                        </a:rPr>
                        <a:t>自定义数据的展示和可视化</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轻点几下鼠标，就可连接到各类数据源，然后只需用拖放的方式就可快速地创建出交互、美观、智能的视图和仪表盘。任何</a:t>
                      </a:r>
                      <a:r>
                        <a:rPr lang="en-US" altLang="zh-CN" sz="1100" u="none" strike="noStrike">
                          <a:effectLst/>
                        </a:rPr>
                        <a:t>Excel</a:t>
                      </a:r>
                      <a:r>
                        <a:rPr lang="zh-CN" altLang="en-US" sz="1100" u="none" strike="noStrike">
                          <a:effectLst/>
                        </a:rPr>
                        <a:t>用户都能很容易的使用</a:t>
                      </a:r>
                      <a:r>
                        <a:rPr lang="en-US" altLang="zh-CN" sz="1100" u="none" strike="noStrike">
                          <a:effectLst/>
                        </a:rPr>
                        <a:t>Tableau Desktop</a:t>
                      </a:r>
                      <a:r>
                        <a:rPr lang="zh-CN" altLang="en-US" sz="1100" u="none" strike="noStrike">
                          <a:effectLst/>
                        </a:rPr>
                        <a:t>，它的速度超出你的想象，可能是现在你所用工具的十倍到一百倍。</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39809">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696219">
                <a:tc>
                  <a:txBody>
                    <a:bodyPr/>
                    <a:lstStyle/>
                    <a:p>
                      <a:pPr algn="l" fontAlgn="ctr"/>
                      <a:r>
                        <a:rPr lang="zh-CN" altLang="en-US" sz="1100" u="none" strike="noStrike">
                          <a:effectLst/>
                        </a:rPr>
                        <a:t>亮点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altLang="zh-CN" sz="1100" u="none" strike="noStrike">
                          <a:effectLst/>
                        </a:rPr>
                        <a:t>1. </a:t>
                      </a:r>
                      <a:r>
                        <a:rPr lang="zh-CN" altLang="en-US" sz="1100" u="none" strike="noStrike">
                          <a:effectLst/>
                        </a:rPr>
                        <a:t>深度结合</a:t>
                      </a:r>
                      <a:r>
                        <a:rPr lang="en-US" sz="1100" u="none" strike="noStrike">
                          <a:effectLst/>
                        </a:rPr>
                        <a:t>spark</a:t>
                      </a:r>
                      <a:br>
                        <a:rPr lang="en-US" sz="1100" u="none" strike="noStrike">
                          <a:effectLst/>
                        </a:rPr>
                      </a:br>
                      <a:r>
                        <a:rPr lang="en-US" sz="1100" u="none" strike="noStrike">
                          <a:effectLst/>
                        </a:rPr>
                        <a:t>2. notebook</a:t>
                      </a:r>
                      <a:br>
                        <a:rPr lang="en-US" sz="1100" u="none" strike="noStrike">
                          <a:effectLst/>
                        </a:rPr>
                      </a:br>
                      <a:r>
                        <a:rPr lang="en-US" sz="1100" u="none" strike="noStrike">
                          <a:effectLst/>
                        </a:rPr>
                        <a:t>3. </a:t>
                      </a:r>
                      <a:r>
                        <a:rPr lang="zh-CN" altLang="en-US" sz="1100" u="none" strike="noStrike">
                          <a:effectLst/>
                        </a:rPr>
                        <a:t>多语言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绘图功能，绝大部分统计学习算法</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100" u="none" strike="noStrike">
                          <a:effectLst/>
                        </a:rPr>
                        <a:t>browser、schedule</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支持绝大部分（关系）数据库、图表丰富</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商业</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39809">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928293">
                <a:tc>
                  <a:txBody>
                    <a:bodyPr/>
                    <a:lstStyle/>
                    <a:p>
                      <a:pPr algn="l" fontAlgn="ctr"/>
                      <a:r>
                        <a:rPr lang="zh-CN" altLang="en-US" sz="1100" u="none" strike="noStrike">
                          <a:effectLst/>
                        </a:rPr>
                        <a:t>不足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图表相对缺陷，但可以通过</a:t>
                      </a:r>
                      <a:r>
                        <a:rPr lang="en-US" altLang="zh-CN" sz="1100" u="none" strike="noStrike">
                          <a:effectLst/>
                        </a:rPr>
                        <a:t>R</a:t>
                      </a:r>
                      <a:r>
                        <a:rPr lang="zh-CN" altLang="en-US" sz="1100" u="none" strike="noStrike">
                          <a:effectLst/>
                        </a:rPr>
                        <a:t>改善</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并行化不够、可视化依赖代码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侧重</a:t>
                      </a:r>
                      <a:r>
                        <a:rPr lang="en-US" altLang="zh-CN" sz="1100" u="none" strike="noStrike">
                          <a:effectLst/>
                        </a:rPr>
                        <a:t>hadoop</a:t>
                      </a:r>
                      <a:r>
                        <a:rPr lang="zh-CN" altLang="en-US" sz="1100" u="none" strike="noStrike">
                          <a:effectLst/>
                        </a:rPr>
                        <a:t>生态圈可视化；</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a:effectLst/>
                        </a:rPr>
                        <a:t>大数据支持不够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100" u="none" strike="noStrike" dirty="0">
                          <a:effectLst/>
                        </a:rPr>
                        <a:t>商业</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101867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8903" y="644435"/>
            <a:ext cx="1144865" cy="369332"/>
          </a:xfrm>
          <a:prstGeom prst="rect">
            <a:avLst/>
          </a:prstGeom>
          <a:noFill/>
        </p:spPr>
        <p:txBody>
          <a:bodyPr wrap="none" rtlCol="0">
            <a:spAutoFit/>
          </a:bodyPr>
          <a:lstStyle/>
          <a:p>
            <a:r>
              <a:rPr lang="en-US" altLang="zh-CN" dirty="0" smtClean="0">
                <a:hlinkClick r:id="rId2"/>
              </a:rPr>
              <a:t>Q&amp;A</a:t>
            </a:r>
            <a:r>
              <a:rPr lang="en-US" altLang="zh-CN" dirty="0" smtClean="0"/>
              <a:t> </a:t>
            </a:r>
            <a:r>
              <a:rPr lang="zh-CN" altLang="en-US" dirty="0" smtClean="0"/>
              <a:t>反馈</a:t>
            </a:r>
            <a:endParaRPr lang="zh-CN" altLang="en-US" dirty="0"/>
          </a:p>
        </p:txBody>
      </p:sp>
      <p:sp>
        <p:nvSpPr>
          <p:cNvPr id="3" name="文本框 2"/>
          <p:cNvSpPr txBox="1"/>
          <p:nvPr/>
        </p:nvSpPr>
        <p:spPr>
          <a:xfrm>
            <a:off x="1706880" y="2525486"/>
            <a:ext cx="8215326" cy="707886"/>
          </a:xfrm>
          <a:prstGeom prst="rect">
            <a:avLst/>
          </a:prstGeom>
          <a:noFill/>
        </p:spPr>
        <p:txBody>
          <a:bodyPr wrap="none" rtlCol="0">
            <a:spAutoFit/>
          </a:bodyPr>
          <a:lstStyle/>
          <a:p>
            <a:r>
              <a:rPr lang="en-US" altLang="zh-CN" sz="4000" dirty="0"/>
              <a:t>thanks for watching, see you next time</a:t>
            </a:r>
            <a:endParaRPr lang="zh-CN" altLang="en-US" sz="4000" dirty="0"/>
          </a:p>
        </p:txBody>
      </p:sp>
    </p:spTree>
    <p:extLst>
      <p:ext uri="{BB962C8B-B14F-4D97-AF65-F5344CB8AC3E}">
        <p14:creationId xmlns:p14="http://schemas.microsoft.com/office/powerpoint/2010/main" val="256029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2253" y="283420"/>
            <a:ext cx="1876026" cy="369332"/>
          </a:xfrm>
          <a:prstGeom prst="rect">
            <a:avLst/>
          </a:prstGeom>
        </p:spPr>
        <p:txBody>
          <a:bodyPr wrap="none">
            <a:spAutoFit/>
          </a:bodyPr>
          <a:lstStyle/>
          <a:p>
            <a:r>
              <a:rPr lang="en-US" altLang="zh-CN" b="1" dirty="0" smtClean="0"/>
              <a:t>Data visualization</a:t>
            </a:r>
            <a:endParaRPr lang="zh-CN" altLang="en-US" b="1" dirty="0"/>
          </a:p>
        </p:txBody>
      </p:sp>
      <p:sp>
        <p:nvSpPr>
          <p:cNvPr id="3" name="矩形 2"/>
          <p:cNvSpPr/>
          <p:nvPr/>
        </p:nvSpPr>
        <p:spPr>
          <a:xfrm>
            <a:off x="392253" y="772775"/>
            <a:ext cx="11451404" cy="646331"/>
          </a:xfrm>
          <a:prstGeom prst="rect">
            <a:avLst/>
          </a:prstGeom>
        </p:spPr>
        <p:txBody>
          <a:bodyPr wrap="square">
            <a:spAutoFit/>
          </a:bodyPr>
          <a:lstStyle/>
          <a:p>
            <a:r>
              <a:rPr lang="en-US" altLang="zh-CN" dirty="0" smtClean="0"/>
              <a:t>Some basic charts</a:t>
            </a:r>
            <a:r>
              <a:rPr lang="zh-CN" altLang="en-US" dirty="0" smtClean="0"/>
              <a:t>（表数据、柱状图、折线图、饼图）</a:t>
            </a:r>
            <a:r>
              <a:rPr lang="en-US" altLang="zh-CN" dirty="0" smtClean="0"/>
              <a:t> are already included in Apache Zeppelin. Visualizations are not limited to </a:t>
            </a:r>
            <a:r>
              <a:rPr lang="en-US" altLang="zh-CN" dirty="0" err="1" smtClean="0">
                <a:solidFill>
                  <a:srgbClr val="FF0000"/>
                </a:solidFill>
              </a:rPr>
              <a:t>SparkSQL</a:t>
            </a:r>
            <a:r>
              <a:rPr lang="en-US" altLang="zh-CN" dirty="0" smtClean="0">
                <a:solidFill>
                  <a:srgbClr val="FF0000"/>
                </a:solidFill>
              </a:rPr>
              <a:t> query</a:t>
            </a:r>
            <a:r>
              <a:rPr lang="en-US" altLang="zh-CN" dirty="0" smtClean="0"/>
              <a:t>, any output from any language backend can be recognized and visualized.</a:t>
            </a:r>
            <a:endParaRPr lang="zh-CN" altLang="en-US" dirty="0"/>
          </a:p>
        </p:txBody>
      </p:sp>
      <p:pic>
        <p:nvPicPr>
          <p:cNvPr id="4" name="图片 3"/>
          <p:cNvPicPr>
            <a:picLocks noChangeAspect="1"/>
          </p:cNvPicPr>
          <p:nvPr/>
        </p:nvPicPr>
        <p:blipFill>
          <a:blip r:embed="rId2"/>
          <a:stretch>
            <a:fillRect/>
          </a:stretch>
        </p:blipFill>
        <p:spPr>
          <a:xfrm>
            <a:off x="6275387" y="1838325"/>
            <a:ext cx="5305425" cy="3505200"/>
          </a:xfrm>
          <a:prstGeom prst="rect">
            <a:avLst/>
          </a:prstGeom>
        </p:spPr>
      </p:pic>
      <p:pic>
        <p:nvPicPr>
          <p:cNvPr id="5" name="图片 4"/>
          <p:cNvPicPr>
            <a:picLocks noChangeAspect="1"/>
          </p:cNvPicPr>
          <p:nvPr/>
        </p:nvPicPr>
        <p:blipFill>
          <a:blip r:embed="rId3"/>
          <a:stretch>
            <a:fillRect/>
          </a:stretch>
        </p:blipFill>
        <p:spPr>
          <a:xfrm>
            <a:off x="392253" y="1838325"/>
            <a:ext cx="5276850" cy="3533775"/>
          </a:xfrm>
          <a:prstGeom prst="rect">
            <a:avLst/>
          </a:prstGeom>
        </p:spPr>
      </p:pic>
    </p:spTree>
    <p:extLst>
      <p:ext uri="{BB962C8B-B14F-4D97-AF65-F5344CB8AC3E}">
        <p14:creationId xmlns:p14="http://schemas.microsoft.com/office/powerpoint/2010/main" val="4018845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9274" y="247134"/>
            <a:ext cx="1222899" cy="369332"/>
          </a:xfrm>
          <a:prstGeom prst="rect">
            <a:avLst/>
          </a:prstGeom>
        </p:spPr>
        <p:txBody>
          <a:bodyPr wrap="none">
            <a:spAutoFit/>
          </a:bodyPr>
          <a:lstStyle/>
          <a:p>
            <a:r>
              <a:rPr lang="en-US" altLang="zh-CN" b="1" dirty="0" smtClean="0"/>
              <a:t>Pivot chart</a:t>
            </a:r>
            <a:endParaRPr lang="zh-CN" altLang="en-US" b="1" dirty="0"/>
          </a:p>
        </p:txBody>
      </p:sp>
      <p:sp>
        <p:nvSpPr>
          <p:cNvPr id="3" name="矩形 2"/>
          <p:cNvSpPr/>
          <p:nvPr/>
        </p:nvSpPr>
        <p:spPr>
          <a:xfrm>
            <a:off x="379274" y="616466"/>
            <a:ext cx="11533326" cy="646331"/>
          </a:xfrm>
          <a:prstGeom prst="rect">
            <a:avLst/>
          </a:prstGeom>
        </p:spPr>
        <p:txBody>
          <a:bodyPr wrap="square">
            <a:spAutoFit/>
          </a:bodyPr>
          <a:lstStyle/>
          <a:p>
            <a:r>
              <a:rPr lang="en-US" altLang="zh-CN" dirty="0" smtClean="0"/>
              <a:t>Apache Zeppelin aggregates values and displays them in pivot chart with simple drag and drop. You can easily create chart with multiple aggregated values including sum, count, average, min, max.</a:t>
            </a:r>
            <a:endParaRPr lang="zh-CN" altLang="en-US" dirty="0"/>
          </a:p>
        </p:txBody>
      </p:sp>
      <p:pic>
        <p:nvPicPr>
          <p:cNvPr id="4" name="图片 3"/>
          <p:cNvPicPr>
            <a:picLocks noChangeAspect="1"/>
          </p:cNvPicPr>
          <p:nvPr/>
        </p:nvPicPr>
        <p:blipFill>
          <a:blip r:embed="rId2"/>
          <a:stretch>
            <a:fillRect/>
          </a:stretch>
        </p:blipFill>
        <p:spPr>
          <a:xfrm>
            <a:off x="838200" y="1377097"/>
            <a:ext cx="7401232" cy="4888598"/>
          </a:xfrm>
          <a:prstGeom prst="rect">
            <a:avLst/>
          </a:prstGeom>
        </p:spPr>
      </p:pic>
    </p:spTree>
    <p:extLst>
      <p:ext uri="{BB962C8B-B14F-4D97-AF65-F5344CB8AC3E}">
        <p14:creationId xmlns:p14="http://schemas.microsoft.com/office/powerpoint/2010/main" val="684963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7279" y="310634"/>
            <a:ext cx="1623906" cy="369332"/>
          </a:xfrm>
          <a:prstGeom prst="rect">
            <a:avLst/>
          </a:prstGeom>
        </p:spPr>
        <p:txBody>
          <a:bodyPr wrap="none">
            <a:spAutoFit/>
          </a:bodyPr>
          <a:lstStyle/>
          <a:p>
            <a:r>
              <a:rPr lang="en-US" altLang="zh-CN" b="1" dirty="0" smtClean="0"/>
              <a:t>Dynamic forms</a:t>
            </a:r>
            <a:endParaRPr lang="zh-CN" altLang="en-US" b="1" dirty="0"/>
          </a:p>
        </p:txBody>
      </p:sp>
      <p:sp>
        <p:nvSpPr>
          <p:cNvPr id="3" name="矩形 2"/>
          <p:cNvSpPr/>
          <p:nvPr/>
        </p:nvSpPr>
        <p:spPr>
          <a:xfrm>
            <a:off x="257279" y="679966"/>
            <a:ext cx="7797800" cy="369332"/>
          </a:xfrm>
          <a:prstGeom prst="rect">
            <a:avLst/>
          </a:prstGeom>
        </p:spPr>
        <p:txBody>
          <a:bodyPr wrap="square">
            <a:spAutoFit/>
          </a:bodyPr>
          <a:lstStyle/>
          <a:p>
            <a:r>
              <a:rPr lang="en-US" altLang="zh-CN" dirty="0" smtClean="0"/>
              <a:t>Apache Zeppelin can dynamically create some input forms in your notebook.</a:t>
            </a:r>
            <a:endParaRPr lang="zh-CN" altLang="en-US" dirty="0"/>
          </a:p>
        </p:txBody>
      </p:sp>
      <p:pic>
        <p:nvPicPr>
          <p:cNvPr id="3074" name="Picture 2" descr="https://zeppelin.apache.org/assets/themes/zeppelin/img/screenshots/dynamic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79" y="1418630"/>
            <a:ext cx="9404350" cy="294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895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740" y="158234"/>
            <a:ext cx="5047472" cy="369332"/>
          </a:xfrm>
          <a:prstGeom prst="rect">
            <a:avLst/>
          </a:prstGeom>
        </p:spPr>
        <p:txBody>
          <a:bodyPr wrap="none">
            <a:spAutoFit/>
          </a:bodyPr>
          <a:lstStyle/>
          <a:p>
            <a:r>
              <a:rPr lang="en-US" altLang="zh-CN" b="1" dirty="0" smtClean="0"/>
              <a:t>Collaborate by sharing your Notebook &amp; Paragraph</a:t>
            </a:r>
            <a:endParaRPr lang="zh-CN" altLang="en-US" b="1" dirty="0"/>
          </a:p>
        </p:txBody>
      </p:sp>
      <p:sp>
        <p:nvSpPr>
          <p:cNvPr id="3" name="矩形 2"/>
          <p:cNvSpPr/>
          <p:nvPr/>
        </p:nvSpPr>
        <p:spPr>
          <a:xfrm>
            <a:off x="406400" y="527566"/>
            <a:ext cx="10922000" cy="646331"/>
          </a:xfrm>
          <a:prstGeom prst="rect">
            <a:avLst/>
          </a:prstGeom>
        </p:spPr>
        <p:txBody>
          <a:bodyPr wrap="square">
            <a:spAutoFit/>
          </a:bodyPr>
          <a:lstStyle/>
          <a:p>
            <a:r>
              <a:rPr lang="en-US" altLang="zh-CN" dirty="0" smtClean="0"/>
              <a:t>Your notebook URL can be shared among collaborators. Then Apache Zeppelin will broadcast any changes in </a:t>
            </a:r>
            <a:r>
              <a:rPr lang="en-US" altLang="zh-CN" dirty="0" err="1" smtClean="0"/>
              <a:t>realtime</a:t>
            </a:r>
            <a:r>
              <a:rPr lang="en-US" altLang="zh-CN" dirty="0" smtClean="0"/>
              <a:t>, just like the collaboration in Google docs.</a:t>
            </a:r>
            <a:endParaRPr lang="zh-CN" altLang="en-US" dirty="0"/>
          </a:p>
        </p:txBody>
      </p:sp>
      <p:sp>
        <p:nvSpPr>
          <p:cNvPr id="4" name="矩形 3"/>
          <p:cNvSpPr/>
          <p:nvPr/>
        </p:nvSpPr>
        <p:spPr>
          <a:xfrm>
            <a:off x="406400" y="5584736"/>
            <a:ext cx="10922000" cy="646331"/>
          </a:xfrm>
          <a:prstGeom prst="rect">
            <a:avLst/>
          </a:prstGeom>
        </p:spPr>
        <p:txBody>
          <a:bodyPr wrap="square">
            <a:spAutoFit/>
          </a:bodyPr>
          <a:lstStyle/>
          <a:p>
            <a:r>
              <a:rPr lang="en-US" altLang="zh-CN" dirty="0" smtClean="0"/>
              <a:t>Apache Zeppelin provides an URL to display the result only, that page does not include any menus and buttons inside of notebooks. You can easily embed it as an iframe inside of your website in this way.</a:t>
            </a:r>
            <a:endParaRPr lang="zh-CN" altLang="en-US" dirty="0"/>
          </a:p>
        </p:txBody>
      </p:sp>
      <p:pic>
        <p:nvPicPr>
          <p:cNvPr id="4098" name="Picture 2" descr="https://zeppelin.apache.org/assets/themes/zeppelin/img/screenshots/publ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04" y="1457696"/>
            <a:ext cx="9235615" cy="384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018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667" y="170934"/>
            <a:ext cx="1888466" cy="369332"/>
          </a:xfrm>
          <a:prstGeom prst="rect">
            <a:avLst/>
          </a:prstGeom>
        </p:spPr>
        <p:txBody>
          <a:bodyPr wrap="none">
            <a:spAutoFit/>
          </a:bodyPr>
          <a:lstStyle/>
          <a:p>
            <a:r>
              <a:rPr lang="en-US" altLang="zh-CN" b="1" dirty="0" smtClean="0"/>
              <a:t>100% </a:t>
            </a:r>
            <a:r>
              <a:rPr lang="en-US" altLang="zh-CN" b="1" dirty="0" err="1" smtClean="0"/>
              <a:t>Opensource</a:t>
            </a:r>
            <a:endParaRPr lang="zh-CN" altLang="en-US" b="1" dirty="0"/>
          </a:p>
        </p:txBody>
      </p:sp>
      <p:pic>
        <p:nvPicPr>
          <p:cNvPr id="5122" name="Picture 2" descr="https://zeppelin.apache.org/assets/themes/zeppelin/img/asf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98" y="673100"/>
            <a:ext cx="2467302" cy="100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251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3700" y="292100"/>
            <a:ext cx="646331" cy="369332"/>
          </a:xfrm>
          <a:prstGeom prst="rect">
            <a:avLst/>
          </a:prstGeom>
          <a:noFill/>
        </p:spPr>
        <p:txBody>
          <a:bodyPr wrap="none" rtlCol="0">
            <a:spAutoFit/>
          </a:bodyPr>
          <a:lstStyle/>
          <a:p>
            <a:r>
              <a:rPr lang="zh-CN" altLang="en-US" b="1" dirty="0" smtClean="0"/>
              <a:t>对比</a:t>
            </a:r>
            <a:endParaRPr lang="zh-CN" altLang="en-US" b="1" dirty="0"/>
          </a:p>
        </p:txBody>
      </p:sp>
      <p:sp>
        <p:nvSpPr>
          <p:cNvPr id="3" name="文本框 2"/>
          <p:cNvSpPr txBox="1"/>
          <p:nvPr/>
        </p:nvSpPr>
        <p:spPr>
          <a:xfrm>
            <a:off x="1040031" y="1166949"/>
            <a:ext cx="1343638"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R</a:t>
            </a:r>
            <a:endParaRPr lang="en-US" altLang="zh-CN" dirty="0"/>
          </a:p>
          <a:p>
            <a:pPr marL="285750" indent="-285750">
              <a:buFont typeface="Arial" panose="020B0604020202020204" pitchFamily="34" charset="0"/>
              <a:buChar char="•"/>
            </a:pPr>
            <a:r>
              <a:rPr lang="en-US" altLang="zh-CN" dirty="0" smtClean="0"/>
              <a:t>Hue</a:t>
            </a:r>
          </a:p>
          <a:p>
            <a:pPr marL="285750" indent="-285750">
              <a:buFont typeface="Arial" panose="020B0604020202020204" pitchFamily="34" charset="0"/>
              <a:buChar char="•"/>
            </a:pPr>
            <a:r>
              <a:rPr lang="en-US" altLang="zh-CN" dirty="0" smtClean="0"/>
              <a:t>Superset</a:t>
            </a:r>
          </a:p>
          <a:p>
            <a:pPr marL="285750" indent="-285750">
              <a:buFont typeface="Arial" panose="020B0604020202020204" pitchFamily="34" charset="0"/>
              <a:buChar char="•"/>
            </a:pPr>
            <a:r>
              <a:rPr lang="en-US" altLang="zh-CN" dirty="0" smtClean="0"/>
              <a:t>Tableau </a:t>
            </a:r>
            <a:endParaRPr lang="zh-CN" altLang="en-US" dirty="0"/>
          </a:p>
        </p:txBody>
      </p:sp>
    </p:spTree>
    <p:extLst>
      <p:ext uri="{BB962C8B-B14F-4D97-AF65-F5344CB8AC3E}">
        <p14:creationId xmlns:p14="http://schemas.microsoft.com/office/powerpoint/2010/main" val="2372238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9618</TotalTime>
  <Words>1324</Words>
  <Application>Microsoft Office PowerPoint</Application>
  <PresentationFormat>宽屏</PresentationFormat>
  <Paragraphs>111</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Benton Sans Light</vt:lpstr>
      <vt:lpstr>Benton Sans Thin</vt:lpstr>
      <vt:lpstr>Lato</vt:lpstr>
      <vt:lpstr>Merriweather</vt:lpstr>
      <vt:lpstr>Museo500Regular</vt:lpstr>
      <vt:lpstr>宋体</vt:lpstr>
      <vt:lpstr>Arial</vt:lpstr>
      <vt:lpstr>Calibri</vt:lpstr>
      <vt:lpstr>Calibri Light</vt:lpstr>
      <vt:lpstr>Open Sans</vt:lpstr>
      <vt:lpstr>Roboto Slab</vt:lpstr>
      <vt:lpstr>Office 主题</vt:lpstr>
      <vt:lpstr>数据仓库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李凯14</dc:creator>
  <cp:lastModifiedBy>李凯14</cp:lastModifiedBy>
  <cp:revision>67</cp:revision>
  <dcterms:created xsi:type="dcterms:W3CDTF">2018-03-27T02:01:58Z</dcterms:created>
  <dcterms:modified xsi:type="dcterms:W3CDTF">2018-04-08T05:33:32Z</dcterms:modified>
</cp:coreProperties>
</file>